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94"/>
  </p:notes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44" r:id="rId63"/>
    <p:sldId id="345" r:id="rId64"/>
    <p:sldId id="376" r:id="rId65"/>
    <p:sldId id="348" r:id="rId66"/>
    <p:sldId id="349" r:id="rId67"/>
    <p:sldId id="350" r:id="rId68"/>
    <p:sldId id="351" r:id="rId69"/>
    <p:sldId id="352" r:id="rId70"/>
    <p:sldId id="353" r:id="rId71"/>
    <p:sldId id="354" r:id="rId72"/>
    <p:sldId id="355" r:id="rId73"/>
    <p:sldId id="356" r:id="rId74"/>
    <p:sldId id="357" r:id="rId75"/>
    <p:sldId id="358" r:id="rId76"/>
    <p:sldId id="359" r:id="rId77"/>
    <p:sldId id="360" r:id="rId78"/>
    <p:sldId id="361" r:id="rId79"/>
    <p:sldId id="362" r:id="rId80"/>
    <p:sldId id="363" r:id="rId81"/>
    <p:sldId id="364" r:id="rId82"/>
    <p:sldId id="375" r:id="rId83"/>
    <p:sldId id="374" r:id="rId84"/>
    <p:sldId id="373" r:id="rId85"/>
    <p:sldId id="372" r:id="rId86"/>
    <p:sldId id="371" r:id="rId87"/>
    <p:sldId id="370" r:id="rId88"/>
    <p:sldId id="369" r:id="rId89"/>
    <p:sldId id="368" r:id="rId90"/>
    <p:sldId id="367" r:id="rId91"/>
    <p:sldId id="366" r:id="rId92"/>
    <p:sldId id="365" r:id="rId9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46501"/>
    <a:srgbClr val="540000"/>
    <a:srgbClr val="CC0000"/>
    <a:srgbClr val="AE1517"/>
    <a:srgbClr val="7DD330"/>
    <a:srgbClr val="00CC00"/>
    <a:srgbClr val="0C7CD2"/>
    <a:srgbClr val="1F7EE7"/>
    <a:srgbClr val="486DA2"/>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4694"/>
  </p:normalViewPr>
  <p:slideViewPr>
    <p:cSldViewPr>
      <p:cViewPr varScale="1">
        <p:scale>
          <a:sx n="121" d="100"/>
          <a:sy n="121" d="100"/>
        </p:scale>
        <p:origin x="672"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svg"/><Relationship Id="rId1"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B70CCB-F8BB-475F-8D94-22D2C68CA79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66B2D0C-77A2-4229-90DB-FAEF53610E7A}">
      <dgm:prSet/>
      <dgm:spPr/>
      <dgm:t>
        <a:bodyPr/>
        <a:lstStyle/>
        <a:p>
          <a:r>
            <a:rPr lang="it-IT" dirty="0"/>
            <a:t>Il primo consiste nella illiceità del comportamento. L’ordinamento vieta l’uso della VIOLENZA, della PREVARICAZIONE che determinano la LESIONE dell’INTEGRITA’ FISICA o MORALE dei membri della famiglia. </a:t>
          </a:r>
          <a:endParaRPr lang="en-US" dirty="0"/>
        </a:p>
      </dgm:t>
    </dgm:pt>
    <dgm:pt modelId="{61451A5C-8566-4E00-8C62-AA96C4F49361}" type="parTrans" cxnId="{A06735A1-B891-4B5C-9059-A11DD7FB26B7}">
      <dgm:prSet/>
      <dgm:spPr/>
      <dgm:t>
        <a:bodyPr/>
        <a:lstStyle/>
        <a:p>
          <a:endParaRPr lang="en-US"/>
        </a:p>
      </dgm:t>
    </dgm:pt>
    <dgm:pt modelId="{84DD79A4-870E-4555-BFD1-E449CF241200}" type="sibTrans" cxnId="{A06735A1-B891-4B5C-9059-A11DD7FB26B7}">
      <dgm:prSet/>
      <dgm:spPr/>
      <dgm:t>
        <a:bodyPr/>
        <a:lstStyle/>
        <a:p>
          <a:endParaRPr lang="en-US"/>
        </a:p>
      </dgm:t>
    </dgm:pt>
    <dgm:pt modelId="{F3E70AC2-71FC-4241-9A56-4D6B488D4AE5}">
      <dgm:prSet/>
      <dgm:spPr/>
      <dgm:t>
        <a:bodyPr/>
        <a:lstStyle/>
        <a:p>
          <a:r>
            <a:rPr lang="it-IT"/>
            <a:t>Anche se questi comportamenti non integrino delle ipotesi di reato, si tratta di FATTI ILLECITI che possono costituire fonte di responsabilità civile e che vengono sanzionati nel sistema degli odp</a:t>
          </a:r>
          <a:endParaRPr lang="en-US"/>
        </a:p>
      </dgm:t>
    </dgm:pt>
    <dgm:pt modelId="{94092605-1BAF-4389-856E-7FC0A3A8B6FF}" type="parTrans" cxnId="{C55DF711-5A27-482C-B4C0-E5F77D20A57C}">
      <dgm:prSet/>
      <dgm:spPr/>
      <dgm:t>
        <a:bodyPr/>
        <a:lstStyle/>
        <a:p>
          <a:endParaRPr lang="en-US"/>
        </a:p>
      </dgm:t>
    </dgm:pt>
    <dgm:pt modelId="{32662D57-B89F-4C30-9C91-977CEF69837A}" type="sibTrans" cxnId="{C55DF711-5A27-482C-B4C0-E5F77D20A57C}">
      <dgm:prSet/>
      <dgm:spPr/>
      <dgm:t>
        <a:bodyPr/>
        <a:lstStyle/>
        <a:p>
          <a:endParaRPr lang="en-US"/>
        </a:p>
      </dgm:t>
    </dgm:pt>
    <dgm:pt modelId="{2037615E-1D25-6B44-A362-386576B540AC}" type="pres">
      <dgm:prSet presAssocID="{7CB70CCB-F8BB-475F-8D94-22D2C68CA799}" presName="linear" presStyleCnt="0">
        <dgm:presLayoutVars>
          <dgm:animLvl val="lvl"/>
          <dgm:resizeHandles val="exact"/>
        </dgm:presLayoutVars>
      </dgm:prSet>
      <dgm:spPr/>
    </dgm:pt>
    <dgm:pt modelId="{F1D188A6-DA99-3D40-BBF6-43A8ED575562}" type="pres">
      <dgm:prSet presAssocID="{166B2D0C-77A2-4229-90DB-FAEF53610E7A}" presName="parentText" presStyleLbl="node1" presStyleIdx="0" presStyleCnt="2">
        <dgm:presLayoutVars>
          <dgm:chMax val="0"/>
          <dgm:bulletEnabled val="1"/>
        </dgm:presLayoutVars>
      </dgm:prSet>
      <dgm:spPr/>
    </dgm:pt>
    <dgm:pt modelId="{AF878BA0-0F26-4A45-B032-F44536F2AC12}" type="pres">
      <dgm:prSet presAssocID="{84DD79A4-870E-4555-BFD1-E449CF241200}" presName="spacer" presStyleCnt="0"/>
      <dgm:spPr/>
    </dgm:pt>
    <dgm:pt modelId="{2E842C4C-8236-B947-83E5-F63DC1404EBF}" type="pres">
      <dgm:prSet presAssocID="{F3E70AC2-71FC-4241-9A56-4D6B488D4AE5}" presName="parentText" presStyleLbl="node1" presStyleIdx="1" presStyleCnt="2">
        <dgm:presLayoutVars>
          <dgm:chMax val="0"/>
          <dgm:bulletEnabled val="1"/>
        </dgm:presLayoutVars>
      </dgm:prSet>
      <dgm:spPr/>
    </dgm:pt>
  </dgm:ptLst>
  <dgm:cxnLst>
    <dgm:cxn modelId="{F28AF501-FDBA-3C45-871E-5A1AB0201CB9}" type="presOf" srcId="{7CB70CCB-F8BB-475F-8D94-22D2C68CA799}" destId="{2037615E-1D25-6B44-A362-386576B540AC}" srcOrd="0" destOrd="0" presId="urn:microsoft.com/office/officeart/2005/8/layout/vList2"/>
    <dgm:cxn modelId="{C55DF711-5A27-482C-B4C0-E5F77D20A57C}" srcId="{7CB70CCB-F8BB-475F-8D94-22D2C68CA799}" destId="{F3E70AC2-71FC-4241-9A56-4D6B488D4AE5}" srcOrd="1" destOrd="0" parTransId="{94092605-1BAF-4389-856E-7FC0A3A8B6FF}" sibTransId="{32662D57-B89F-4C30-9C91-977CEF69837A}"/>
    <dgm:cxn modelId="{86487115-F186-A646-A1C3-24234DBC6A87}" type="presOf" srcId="{F3E70AC2-71FC-4241-9A56-4D6B488D4AE5}" destId="{2E842C4C-8236-B947-83E5-F63DC1404EBF}" srcOrd="0" destOrd="0" presId="urn:microsoft.com/office/officeart/2005/8/layout/vList2"/>
    <dgm:cxn modelId="{A06735A1-B891-4B5C-9059-A11DD7FB26B7}" srcId="{7CB70CCB-F8BB-475F-8D94-22D2C68CA799}" destId="{166B2D0C-77A2-4229-90DB-FAEF53610E7A}" srcOrd="0" destOrd="0" parTransId="{61451A5C-8566-4E00-8C62-AA96C4F49361}" sibTransId="{84DD79A4-870E-4555-BFD1-E449CF241200}"/>
    <dgm:cxn modelId="{99CA53EF-DE70-B844-801F-055BF00DA293}" type="presOf" srcId="{166B2D0C-77A2-4229-90DB-FAEF53610E7A}" destId="{F1D188A6-DA99-3D40-BBF6-43A8ED575562}" srcOrd="0" destOrd="0" presId="urn:microsoft.com/office/officeart/2005/8/layout/vList2"/>
    <dgm:cxn modelId="{A972A2A6-3975-C445-91AC-A860484B01F0}" type="presParOf" srcId="{2037615E-1D25-6B44-A362-386576B540AC}" destId="{F1D188A6-DA99-3D40-BBF6-43A8ED575562}" srcOrd="0" destOrd="0" presId="urn:microsoft.com/office/officeart/2005/8/layout/vList2"/>
    <dgm:cxn modelId="{C8095AE5-9800-5A4F-AED0-E17392A97C31}" type="presParOf" srcId="{2037615E-1D25-6B44-A362-386576B540AC}" destId="{AF878BA0-0F26-4A45-B032-F44536F2AC12}" srcOrd="1" destOrd="0" presId="urn:microsoft.com/office/officeart/2005/8/layout/vList2"/>
    <dgm:cxn modelId="{E4150D2B-9BBF-9347-9885-9199FA2C18CB}" type="presParOf" srcId="{2037615E-1D25-6B44-A362-386576B540AC}" destId="{2E842C4C-8236-B947-83E5-F63DC1404EB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1007C6-E41A-460B-B157-46C9C6ED3AD2}"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2885E3C9-E2F2-4BAE-AC17-CDFA53CAE45E}">
      <dgm:prSet/>
      <dgm:spPr/>
      <dgm:t>
        <a:bodyPr/>
        <a:lstStyle/>
        <a:p>
          <a:r>
            <a:rPr lang="it-IT" dirty="0"/>
            <a:t>ma l’art. 342</a:t>
          </a:r>
          <a:r>
            <a:rPr lang="it-IT" i="1" dirty="0"/>
            <a:t>bis</a:t>
          </a:r>
          <a:r>
            <a:rPr lang="it-IT" dirty="0"/>
            <a:t> non parla di continuità della condotta né tantomeno parla di alterazione del “</a:t>
          </a:r>
          <a:r>
            <a:rPr lang="it-IT" i="1" dirty="0"/>
            <a:t>regime di normale convivenza familiare</a:t>
          </a:r>
          <a:r>
            <a:rPr lang="it-IT" dirty="0"/>
            <a:t>”, anche se questa sarà normalmente una immediata conseguenza degli abusi. </a:t>
          </a:r>
          <a:endParaRPr lang="en-US" dirty="0"/>
        </a:p>
      </dgm:t>
    </dgm:pt>
    <dgm:pt modelId="{5C430232-E1C8-4371-8275-7E9941899594}" type="parTrans" cxnId="{2B00FCD1-8527-4E4C-8B31-AED52C3B9672}">
      <dgm:prSet/>
      <dgm:spPr/>
      <dgm:t>
        <a:bodyPr/>
        <a:lstStyle/>
        <a:p>
          <a:endParaRPr lang="en-US"/>
        </a:p>
      </dgm:t>
    </dgm:pt>
    <dgm:pt modelId="{D02FB7F6-DD48-4115-94E6-7AEA8A55F533}" type="sibTrans" cxnId="{2B00FCD1-8527-4E4C-8B31-AED52C3B9672}">
      <dgm:prSet/>
      <dgm:spPr/>
      <dgm:t>
        <a:bodyPr/>
        <a:lstStyle/>
        <a:p>
          <a:endParaRPr lang="en-US"/>
        </a:p>
      </dgm:t>
    </dgm:pt>
    <dgm:pt modelId="{62924E88-29DD-4A91-885B-008C016F4492}">
      <dgm:prSet/>
      <dgm:spPr/>
      <dgm:t>
        <a:bodyPr/>
        <a:lstStyle/>
        <a:p>
          <a:r>
            <a:rPr lang="it-IT"/>
            <a:t>Inoltre, l’art. 342 </a:t>
          </a:r>
          <a:r>
            <a:rPr lang="it-IT" i="1"/>
            <a:t>ter </a:t>
          </a:r>
          <a:r>
            <a:rPr lang="it-IT"/>
            <a:t>c.c. </a:t>
          </a:r>
          <a:r>
            <a:rPr lang="it-IT" i="1"/>
            <a:t>, </a:t>
          </a:r>
          <a:r>
            <a:rPr lang="it-IT"/>
            <a:t>parlando di cessazione della condotta, non sembra comunque escludere una interpretazione come quella che anche una singola condotta può causare un grave pregiudizio </a:t>
          </a:r>
          <a:endParaRPr lang="en-US"/>
        </a:p>
      </dgm:t>
    </dgm:pt>
    <dgm:pt modelId="{52320A22-3CA8-43D2-8850-A139175397F7}" type="parTrans" cxnId="{DD926BF4-6A7D-4DB5-ABBF-0C9573C475B9}">
      <dgm:prSet/>
      <dgm:spPr/>
      <dgm:t>
        <a:bodyPr/>
        <a:lstStyle/>
        <a:p>
          <a:endParaRPr lang="en-US"/>
        </a:p>
      </dgm:t>
    </dgm:pt>
    <dgm:pt modelId="{D40B19B1-5E93-42B8-BDFC-D55E90F4146A}" type="sibTrans" cxnId="{DD926BF4-6A7D-4DB5-ABBF-0C9573C475B9}">
      <dgm:prSet/>
      <dgm:spPr/>
      <dgm:t>
        <a:bodyPr/>
        <a:lstStyle/>
        <a:p>
          <a:endParaRPr lang="en-US"/>
        </a:p>
      </dgm:t>
    </dgm:pt>
    <dgm:pt modelId="{6457E8B4-BD53-DE4D-8325-8DE8B014681C}" type="pres">
      <dgm:prSet presAssocID="{DC1007C6-E41A-460B-B157-46C9C6ED3AD2}" presName="Name0" presStyleCnt="0">
        <dgm:presLayoutVars>
          <dgm:dir/>
          <dgm:animLvl val="lvl"/>
          <dgm:resizeHandles val="exact"/>
        </dgm:presLayoutVars>
      </dgm:prSet>
      <dgm:spPr/>
    </dgm:pt>
    <dgm:pt modelId="{94867170-A0C2-9447-A856-F99D5812252F}" type="pres">
      <dgm:prSet presAssocID="{62924E88-29DD-4A91-885B-008C016F4492}" presName="boxAndChildren" presStyleCnt="0"/>
      <dgm:spPr/>
    </dgm:pt>
    <dgm:pt modelId="{648D1484-3E99-7041-9A9A-3CF83CC718D3}" type="pres">
      <dgm:prSet presAssocID="{62924E88-29DD-4A91-885B-008C016F4492}" presName="parentTextBox" presStyleLbl="node1" presStyleIdx="0" presStyleCnt="2"/>
      <dgm:spPr/>
    </dgm:pt>
    <dgm:pt modelId="{5BCFF773-C2BC-7C4D-A269-B3E4D2231466}" type="pres">
      <dgm:prSet presAssocID="{D02FB7F6-DD48-4115-94E6-7AEA8A55F533}" presName="sp" presStyleCnt="0"/>
      <dgm:spPr/>
    </dgm:pt>
    <dgm:pt modelId="{8CCF34E3-8CF1-8E41-A6C5-1D7B72ED99AB}" type="pres">
      <dgm:prSet presAssocID="{2885E3C9-E2F2-4BAE-AC17-CDFA53CAE45E}" presName="arrowAndChildren" presStyleCnt="0"/>
      <dgm:spPr/>
    </dgm:pt>
    <dgm:pt modelId="{FC48B63D-84DD-5343-AA60-53811F94C11E}" type="pres">
      <dgm:prSet presAssocID="{2885E3C9-E2F2-4BAE-AC17-CDFA53CAE45E}" presName="parentTextArrow" presStyleLbl="node1" presStyleIdx="1" presStyleCnt="2"/>
      <dgm:spPr/>
    </dgm:pt>
  </dgm:ptLst>
  <dgm:cxnLst>
    <dgm:cxn modelId="{FAA4C135-0C91-CC41-B1F3-CE633E90AA7C}" type="presOf" srcId="{62924E88-29DD-4A91-885B-008C016F4492}" destId="{648D1484-3E99-7041-9A9A-3CF83CC718D3}" srcOrd="0" destOrd="0" presId="urn:microsoft.com/office/officeart/2005/8/layout/process4"/>
    <dgm:cxn modelId="{DD104E3A-07CA-9849-AB24-03D43AEC3133}" type="presOf" srcId="{DC1007C6-E41A-460B-B157-46C9C6ED3AD2}" destId="{6457E8B4-BD53-DE4D-8325-8DE8B014681C}" srcOrd="0" destOrd="0" presId="urn:microsoft.com/office/officeart/2005/8/layout/process4"/>
    <dgm:cxn modelId="{2B00FCD1-8527-4E4C-8B31-AED52C3B9672}" srcId="{DC1007C6-E41A-460B-B157-46C9C6ED3AD2}" destId="{2885E3C9-E2F2-4BAE-AC17-CDFA53CAE45E}" srcOrd="0" destOrd="0" parTransId="{5C430232-E1C8-4371-8275-7E9941899594}" sibTransId="{D02FB7F6-DD48-4115-94E6-7AEA8A55F533}"/>
    <dgm:cxn modelId="{DD926BF4-6A7D-4DB5-ABBF-0C9573C475B9}" srcId="{DC1007C6-E41A-460B-B157-46C9C6ED3AD2}" destId="{62924E88-29DD-4A91-885B-008C016F4492}" srcOrd="1" destOrd="0" parTransId="{52320A22-3CA8-43D2-8850-A139175397F7}" sibTransId="{D40B19B1-5E93-42B8-BDFC-D55E90F4146A}"/>
    <dgm:cxn modelId="{19FCC8FF-6870-F743-98ED-3500FAADCA87}" type="presOf" srcId="{2885E3C9-E2F2-4BAE-AC17-CDFA53CAE45E}" destId="{FC48B63D-84DD-5343-AA60-53811F94C11E}" srcOrd="0" destOrd="0" presId="urn:microsoft.com/office/officeart/2005/8/layout/process4"/>
    <dgm:cxn modelId="{42766D3D-2911-DA45-A0C9-F873200DE103}" type="presParOf" srcId="{6457E8B4-BD53-DE4D-8325-8DE8B014681C}" destId="{94867170-A0C2-9447-A856-F99D5812252F}" srcOrd="0" destOrd="0" presId="urn:microsoft.com/office/officeart/2005/8/layout/process4"/>
    <dgm:cxn modelId="{8E931527-2CB4-4C4F-9A99-41001E423DEB}" type="presParOf" srcId="{94867170-A0C2-9447-A856-F99D5812252F}" destId="{648D1484-3E99-7041-9A9A-3CF83CC718D3}" srcOrd="0" destOrd="0" presId="urn:microsoft.com/office/officeart/2005/8/layout/process4"/>
    <dgm:cxn modelId="{2401F86A-5CA9-F748-A5F7-DC7B5606ED6A}" type="presParOf" srcId="{6457E8B4-BD53-DE4D-8325-8DE8B014681C}" destId="{5BCFF773-C2BC-7C4D-A269-B3E4D2231466}" srcOrd="1" destOrd="0" presId="urn:microsoft.com/office/officeart/2005/8/layout/process4"/>
    <dgm:cxn modelId="{7E896D95-A387-3842-8203-3C956B145D4E}" type="presParOf" srcId="{6457E8B4-BD53-DE4D-8325-8DE8B014681C}" destId="{8CCF34E3-8CF1-8E41-A6C5-1D7B72ED99AB}" srcOrd="2" destOrd="0" presId="urn:microsoft.com/office/officeart/2005/8/layout/process4"/>
    <dgm:cxn modelId="{D9E2FA98-829A-9C46-9744-4AA808B1FB62}" type="presParOf" srcId="{8CCF34E3-8CF1-8E41-A6C5-1D7B72ED99AB}" destId="{FC48B63D-84DD-5343-AA60-53811F94C11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872A8E-4170-4289-96AB-2F98E23C7A39}"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6FFACC2-E1F5-4F64-9A0A-FCF26BA23982}">
      <dgm:prSet/>
      <dgm:spPr/>
      <dgm:t>
        <a:bodyPr/>
        <a:lstStyle/>
        <a:p>
          <a:r>
            <a:rPr lang="it-IT" dirty="0"/>
            <a:t>Il giudice può graduare il contenuto, nel caso concreto, secondo il livello di protezione necessario per reprimere l’abuso e prevenirne la reiterazione. </a:t>
          </a:r>
          <a:endParaRPr lang="en-US" dirty="0"/>
        </a:p>
      </dgm:t>
    </dgm:pt>
    <dgm:pt modelId="{AD2BC51D-C961-4063-A689-2938D4CF9401}" type="parTrans" cxnId="{BF61CEE9-BD14-43FC-9EB7-2B1B8FB558D5}">
      <dgm:prSet/>
      <dgm:spPr/>
      <dgm:t>
        <a:bodyPr/>
        <a:lstStyle/>
        <a:p>
          <a:endParaRPr lang="en-US"/>
        </a:p>
      </dgm:t>
    </dgm:pt>
    <dgm:pt modelId="{238A98D8-5497-4503-B770-A21E2B5C43F6}" type="sibTrans" cxnId="{BF61CEE9-BD14-43FC-9EB7-2B1B8FB558D5}">
      <dgm:prSet/>
      <dgm:spPr/>
      <dgm:t>
        <a:bodyPr/>
        <a:lstStyle/>
        <a:p>
          <a:endParaRPr lang="en-US"/>
        </a:p>
      </dgm:t>
    </dgm:pt>
    <dgm:pt modelId="{0F83DA9A-5EA4-4783-84A7-4661121B9DC8}">
      <dgm:prSet/>
      <dgm:spPr/>
      <dgm:t>
        <a:bodyPr/>
        <a:lstStyle/>
        <a:p>
          <a:r>
            <a:rPr lang="it-IT"/>
            <a:t>Sono misure elastiche, cumulabili fra loro secondo la necessità, in un rapporto di reciproca autonomia</a:t>
          </a:r>
          <a:endParaRPr lang="en-US"/>
        </a:p>
      </dgm:t>
    </dgm:pt>
    <dgm:pt modelId="{6A1066F4-2783-4DB9-A243-B70F1D74C49A}" type="parTrans" cxnId="{4B2362D0-8032-4B41-AAF5-D3D2BDCFE13A}">
      <dgm:prSet/>
      <dgm:spPr/>
      <dgm:t>
        <a:bodyPr/>
        <a:lstStyle/>
        <a:p>
          <a:endParaRPr lang="en-US"/>
        </a:p>
      </dgm:t>
    </dgm:pt>
    <dgm:pt modelId="{C68EDF2A-566C-41D5-9B83-A0B13979E891}" type="sibTrans" cxnId="{4B2362D0-8032-4B41-AAF5-D3D2BDCFE13A}">
      <dgm:prSet/>
      <dgm:spPr/>
      <dgm:t>
        <a:bodyPr/>
        <a:lstStyle/>
        <a:p>
          <a:endParaRPr lang="en-US"/>
        </a:p>
      </dgm:t>
    </dgm:pt>
    <dgm:pt modelId="{DBB322F8-4FE9-844B-A0E4-B44E75A327B4}" type="pres">
      <dgm:prSet presAssocID="{9E872A8E-4170-4289-96AB-2F98E23C7A39}" presName="hierChild1" presStyleCnt="0">
        <dgm:presLayoutVars>
          <dgm:chPref val="1"/>
          <dgm:dir/>
          <dgm:animOne val="branch"/>
          <dgm:animLvl val="lvl"/>
          <dgm:resizeHandles/>
        </dgm:presLayoutVars>
      </dgm:prSet>
      <dgm:spPr/>
    </dgm:pt>
    <dgm:pt modelId="{BB054018-D824-D646-A7AD-C81529EA0D7F}" type="pres">
      <dgm:prSet presAssocID="{66FFACC2-E1F5-4F64-9A0A-FCF26BA23982}" presName="hierRoot1" presStyleCnt="0"/>
      <dgm:spPr/>
    </dgm:pt>
    <dgm:pt modelId="{A7A2B5D9-7B1F-E74A-B8A8-505687714C43}" type="pres">
      <dgm:prSet presAssocID="{66FFACC2-E1F5-4F64-9A0A-FCF26BA23982}" presName="composite" presStyleCnt="0"/>
      <dgm:spPr/>
    </dgm:pt>
    <dgm:pt modelId="{AA918167-25FB-7345-BB43-F54DD7E21666}" type="pres">
      <dgm:prSet presAssocID="{66FFACC2-E1F5-4F64-9A0A-FCF26BA23982}" presName="background" presStyleLbl="node0" presStyleIdx="0" presStyleCnt="2"/>
      <dgm:spPr/>
    </dgm:pt>
    <dgm:pt modelId="{207149DD-B24C-A444-9E47-F41F0E074A6E}" type="pres">
      <dgm:prSet presAssocID="{66FFACC2-E1F5-4F64-9A0A-FCF26BA23982}" presName="text" presStyleLbl="fgAcc0" presStyleIdx="0" presStyleCnt="2">
        <dgm:presLayoutVars>
          <dgm:chPref val="3"/>
        </dgm:presLayoutVars>
      </dgm:prSet>
      <dgm:spPr/>
    </dgm:pt>
    <dgm:pt modelId="{C5BD49B2-2676-3F49-A54C-DB62FB96ABEF}" type="pres">
      <dgm:prSet presAssocID="{66FFACC2-E1F5-4F64-9A0A-FCF26BA23982}" presName="hierChild2" presStyleCnt="0"/>
      <dgm:spPr/>
    </dgm:pt>
    <dgm:pt modelId="{DE869422-EA84-764A-B111-64A027529249}" type="pres">
      <dgm:prSet presAssocID="{0F83DA9A-5EA4-4783-84A7-4661121B9DC8}" presName="hierRoot1" presStyleCnt="0"/>
      <dgm:spPr/>
    </dgm:pt>
    <dgm:pt modelId="{49BACF09-B75A-D647-8ECE-153B1E6E2E8A}" type="pres">
      <dgm:prSet presAssocID="{0F83DA9A-5EA4-4783-84A7-4661121B9DC8}" presName="composite" presStyleCnt="0"/>
      <dgm:spPr/>
    </dgm:pt>
    <dgm:pt modelId="{36C40240-CD22-EF40-A4C0-5AF864A670F1}" type="pres">
      <dgm:prSet presAssocID="{0F83DA9A-5EA4-4783-84A7-4661121B9DC8}" presName="background" presStyleLbl="node0" presStyleIdx="1" presStyleCnt="2"/>
      <dgm:spPr/>
    </dgm:pt>
    <dgm:pt modelId="{E1725FA5-EB2B-DF4E-9366-C485CF0EE13C}" type="pres">
      <dgm:prSet presAssocID="{0F83DA9A-5EA4-4783-84A7-4661121B9DC8}" presName="text" presStyleLbl="fgAcc0" presStyleIdx="1" presStyleCnt="2">
        <dgm:presLayoutVars>
          <dgm:chPref val="3"/>
        </dgm:presLayoutVars>
      </dgm:prSet>
      <dgm:spPr/>
    </dgm:pt>
    <dgm:pt modelId="{77E1B980-F22E-C14E-94C3-DFB6CBDFA0C1}" type="pres">
      <dgm:prSet presAssocID="{0F83DA9A-5EA4-4783-84A7-4661121B9DC8}" presName="hierChild2" presStyleCnt="0"/>
      <dgm:spPr/>
    </dgm:pt>
  </dgm:ptLst>
  <dgm:cxnLst>
    <dgm:cxn modelId="{09CB4814-562A-0B44-9C89-575855AE5FA8}" type="presOf" srcId="{66FFACC2-E1F5-4F64-9A0A-FCF26BA23982}" destId="{207149DD-B24C-A444-9E47-F41F0E074A6E}" srcOrd="0" destOrd="0" presId="urn:microsoft.com/office/officeart/2005/8/layout/hierarchy1"/>
    <dgm:cxn modelId="{E8920173-D49E-3E4C-9040-F3C83514F233}" type="presOf" srcId="{9E872A8E-4170-4289-96AB-2F98E23C7A39}" destId="{DBB322F8-4FE9-844B-A0E4-B44E75A327B4}" srcOrd="0" destOrd="0" presId="urn:microsoft.com/office/officeart/2005/8/layout/hierarchy1"/>
    <dgm:cxn modelId="{C3887573-5B83-C84B-894C-F22F832A9A78}" type="presOf" srcId="{0F83DA9A-5EA4-4783-84A7-4661121B9DC8}" destId="{E1725FA5-EB2B-DF4E-9366-C485CF0EE13C}" srcOrd="0" destOrd="0" presId="urn:microsoft.com/office/officeart/2005/8/layout/hierarchy1"/>
    <dgm:cxn modelId="{4B2362D0-8032-4B41-AAF5-D3D2BDCFE13A}" srcId="{9E872A8E-4170-4289-96AB-2F98E23C7A39}" destId="{0F83DA9A-5EA4-4783-84A7-4661121B9DC8}" srcOrd="1" destOrd="0" parTransId="{6A1066F4-2783-4DB9-A243-B70F1D74C49A}" sibTransId="{C68EDF2A-566C-41D5-9B83-A0B13979E891}"/>
    <dgm:cxn modelId="{BF61CEE9-BD14-43FC-9EB7-2B1B8FB558D5}" srcId="{9E872A8E-4170-4289-96AB-2F98E23C7A39}" destId="{66FFACC2-E1F5-4F64-9A0A-FCF26BA23982}" srcOrd="0" destOrd="0" parTransId="{AD2BC51D-C961-4063-A689-2938D4CF9401}" sibTransId="{238A98D8-5497-4503-B770-A21E2B5C43F6}"/>
    <dgm:cxn modelId="{3F9C50A4-3DE5-0443-A39D-C957252F3239}" type="presParOf" srcId="{DBB322F8-4FE9-844B-A0E4-B44E75A327B4}" destId="{BB054018-D824-D646-A7AD-C81529EA0D7F}" srcOrd="0" destOrd="0" presId="urn:microsoft.com/office/officeart/2005/8/layout/hierarchy1"/>
    <dgm:cxn modelId="{D50F4EE5-9938-2949-BF82-ECAF29477DD2}" type="presParOf" srcId="{BB054018-D824-D646-A7AD-C81529EA0D7F}" destId="{A7A2B5D9-7B1F-E74A-B8A8-505687714C43}" srcOrd="0" destOrd="0" presId="urn:microsoft.com/office/officeart/2005/8/layout/hierarchy1"/>
    <dgm:cxn modelId="{C19EE4FA-756C-DD4C-926F-E493E34422A2}" type="presParOf" srcId="{A7A2B5D9-7B1F-E74A-B8A8-505687714C43}" destId="{AA918167-25FB-7345-BB43-F54DD7E21666}" srcOrd="0" destOrd="0" presId="urn:microsoft.com/office/officeart/2005/8/layout/hierarchy1"/>
    <dgm:cxn modelId="{10523828-8429-5F4A-8E3E-1753302AC7DB}" type="presParOf" srcId="{A7A2B5D9-7B1F-E74A-B8A8-505687714C43}" destId="{207149DD-B24C-A444-9E47-F41F0E074A6E}" srcOrd="1" destOrd="0" presId="urn:microsoft.com/office/officeart/2005/8/layout/hierarchy1"/>
    <dgm:cxn modelId="{F2699FEF-6EAB-E548-86ED-AA6231BD4722}" type="presParOf" srcId="{BB054018-D824-D646-A7AD-C81529EA0D7F}" destId="{C5BD49B2-2676-3F49-A54C-DB62FB96ABEF}" srcOrd="1" destOrd="0" presId="urn:microsoft.com/office/officeart/2005/8/layout/hierarchy1"/>
    <dgm:cxn modelId="{039D32AA-1D9B-4341-87F5-A5E2A05CCF17}" type="presParOf" srcId="{DBB322F8-4FE9-844B-A0E4-B44E75A327B4}" destId="{DE869422-EA84-764A-B111-64A027529249}" srcOrd="1" destOrd="0" presId="urn:microsoft.com/office/officeart/2005/8/layout/hierarchy1"/>
    <dgm:cxn modelId="{5E2EB14D-8963-4745-A607-0EA1F68BB102}" type="presParOf" srcId="{DE869422-EA84-764A-B111-64A027529249}" destId="{49BACF09-B75A-D647-8ECE-153B1E6E2E8A}" srcOrd="0" destOrd="0" presId="urn:microsoft.com/office/officeart/2005/8/layout/hierarchy1"/>
    <dgm:cxn modelId="{F3157DE5-C782-5848-96D3-44655F789E03}" type="presParOf" srcId="{49BACF09-B75A-D647-8ECE-153B1E6E2E8A}" destId="{36C40240-CD22-EF40-A4C0-5AF864A670F1}" srcOrd="0" destOrd="0" presId="urn:microsoft.com/office/officeart/2005/8/layout/hierarchy1"/>
    <dgm:cxn modelId="{EC748A52-267B-7046-8B38-943FA54D867E}" type="presParOf" srcId="{49BACF09-B75A-D647-8ECE-153B1E6E2E8A}" destId="{E1725FA5-EB2B-DF4E-9366-C485CF0EE13C}" srcOrd="1" destOrd="0" presId="urn:microsoft.com/office/officeart/2005/8/layout/hierarchy1"/>
    <dgm:cxn modelId="{BAE5D991-20AB-484B-8213-F9E66A695D4D}" type="presParOf" srcId="{DE869422-EA84-764A-B111-64A027529249}" destId="{77E1B980-F22E-C14E-94C3-DFB6CBDFA0C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3A58DA-284B-4274-8A26-71C706EC2ED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CCF835C-5D1A-448B-A988-A286A4BD7E29}">
      <dgm:prSet/>
      <dgm:spPr/>
      <dgm:t>
        <a:bodyPr/>
        <a:lstStyle/>
        <a:p>
          <a:r>
            <a:rPr lang="it-IT"/>
            <a:t>1) cessazione della condotta </a:t>
          </a:r>
          <a:endParaRPr lang="en-US"/>
        </a:p>
      </dgm:t>
    </dgm:pt>
    <dgm:pt modelId="{FB48481E-9D4E-44EE-AD2F-A82F987DC29E}" type="parTrans" cxnId="{12E2A2F5-E3D7-4C4C-A8A4-7DFA10735161}">
      <dgm:prSet/>
      <dgm:spPr/>
      <dgm:t>
        <a:bodyPr/>
        <a:lstStyle/>
        <a:p>
          <a:endParaRPr lang="en-US"/>
        </a:p>
      </dgm:t>
    </dgm:pt>
    <dgm:pt modelId="{C9A2662A-6273-4DF0-A3A7-C46A3B398349}" type="sibTrans" cxnId="{12E2A2F5-E3D7-4C4C-A8A4-7DFA10735161}">
      <dgm:prSet/>
      <dgm:spPr/>
      <dgm:t>
        <a:bodyPr/>
        <a:lstStyle/>
        <a:p>
          <a:endParaRPr lang="en-US"/>
        </a:p>
      </dgm:t>
    </dgm:pt>
    <dgm:pt modelId="{5EFF9CB2-DC33-410A-86CC-D12145B33E5A}">
      <dgm:prSet/>
      <dgm:spPr/>
      <dgm:t>
        <a:bodyPr/>
        <a:lstStyle/>
        <a:p>
          <a:r>
            <a:rPr lang="it-IT"/>
            <a:t>2) allontanamento dalla casa familiare (stando alla lettera della norma)</a:t>
          </a:r>
          <a:endParaRPr lang="en-US"/>
        </a:p>
      </dgm:t>
    </dgm:pt>
    <dgm:pt modelId="{116166D9-9C6F-4C1F-AD5B-CB6807554CEB}" type="parTrans" cxnId="{47A6DCF0-6DA1-494D-BAD8-4C69BF248738}">
      <dgm:prSet/>
      <dgm:spPr/>
      <dgm:t>
        <a:bodyPr/>
        <a:lstStyle/>
        <a:p>
          <a:endParaRPr lang="en-US"/>
        </a:p>
      </dgm:t>
    </dgm:pt>
    <dgm:pt modelId="{FE532E27-75B3-4479-979E-2D0788D620D4}" type="sibTrans" cxnId="{47A6DCF0-6DA1-494D-BAD8-4C69BF248738}">
      <dgm:prSet/>
      <dgm:spPr/>
      <dgm:t>
        <a:bodyPr/>
        <a:lstStyle/>
        <a:p>
          <a:endParaRPr lang="en-US"/>
        </a:p>
      </dgm:t>
    </dgm:pt>
    <dgm:pt modelId="{B56A862A-F716-4F46-9F76-FC125FCE3004}" type="pres">
      <dgm:prSet presAssocID="{A03A58DA-284B-4274-8A26-71C706EC2ED0}" presName="root" presStyleCnt="0">
        <dgm:presLayoutVars>
          <dgm:dir/>
          <dgm:resizeHandles val="exact"/>
        </dgm:presLayoutVars>
      </dgm:prSet>
      <dgm:spPr/>
    </dgm:pt>
    <dgm:pt modelId="{D151BDFC-EE41-4376-858A-2407AFE1E9B0}" type="pres">
      <dgm:prSet presAssocID="{FCCF835C-5D1A-448B-A988-A286A4BD7E29}" presName="compNode" presStyleCnt="0"/>
      <dgm:spPr/>
    </dgm:pt>
    <dgm:pt modelId="{D0814BA6-C2A8-4101-B89D-8194C98D11FD}" type="pres">
      <dgm:prSet presAssocID="{FCCF835C-5D1A-448B-A988-A286A4BD7E2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5C88396F-C74E-485C-99C0-DF118A7E23FC}" type="pres">
      <dgm:prSet presAssocID="{FCCF835C-5D1A-448B-A988-A286A4BD7E29}" presName="spaceRect" presStyleCnt="0"/>
      <dgm:spPr/>
    </dgm:pt>
    <dgm:pt modelId="{E0A579F8-E794-40FE-9260-5E3A9036E0CC}" type="pres">
      <dgm:prSet presAssocID="{FCCF835C-5D1A-448B-A988-A286A4BD7E29}" presName="textRect" presStyleLbl="revTx" presStyleIdx="0" presStyleCnt="2">
        <dgm:presLayoutVars>
          <dgm:chMax val="1"/>
          <dgm:chPref val="1"/>
        </dgm:presLayoutVars>
      </dgm:prSet>
      <dgm:spPr/>
    </dgm:pt>
    <dgm:pt modelId="{65B1EE22-27EA-4E09-96B2-62E429484112}" type="pres">
      <dgm:prSet presAssocID="{C9A2662A-6273-4DF0-A3A7-C46A3B398349}" presName="sibTrans" presStyleCnt="0"/>
      <dgm:spPr/>
    </dgm:pt>
    <dgm:pt modelId="{EEC47810-6681-4FF0-8CF7-5F4A9D4B20D3}" type="pres">
      <dgm:prSet presAssocID="{5EFF9CB2-DC33-410A-86CC-D12145B33E5A}" presName="compNode" presStyleCnt="0"/>
      <dgm:spPr/>
    </dgm:pt>
    <dgm:pt modelId="{DD809101-4BBB-4F2B-AE64-424FC4C3CB95}" type="pres">
      <dgm:prSet presAssocID="{5EFF9CB2-DC33-410A-86CC-D12145B33E5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urban scene"/>
        </a:ext>
      </dgm:extLst>
    </dgm:pt>
    <dgm:pt modelId="{F38C1C94-E06F-4302-815E-1C0F623A6459}" type="pres">
      <dgm:prSet presAssocID="{5EFF9CB2-DC33-410A-86CC-D12145B33E5A}" presName="spaceRect" presStyleCnt="0"/>
      <dgm:spPr/>
    </dgm:pt>
    <dgm:pt modelId="{DB2A2C17-EDE4-4909-8896-50B81BCF4A0F}" type="pres">
      <dgm:prSet presAssocID="{5EFF9CB2-DC33-410A-86CC-D12145B33E5A}" presName="textRect" presStyleLbl="revTx" presStyleIdx="1" presStyleCnt="2">
        <dgm:presLayoutVars>
          <dgm:chMax val="1"/>
          <dgm:chPref val="1"/>
        </dgm:presLayoutVars>
      </dgm:prSet>
      <dgm:spPr/>
    </dgm:pt>
  </dgm:ptLst>
  <dgm:cxnLst>
    <dgm:cxn modelId="{73EA5742-77D3-4DC4-82F2-026A148E57B4}" type="presOf" srcId="{FCCF835C-5D1A-448B-A988-A286A4BD7E29}" destId="{E0A579F8-E794-40FE-9260-5E3A9036E0CC}" srcOrd="0" destOrd="0" presId="urn:microsoft.com/office/officeart/2018/2/layout/IconLabelList"/>
    <dgm:cxn modelId="{A0D42F95-5249-4E45-9486-2E5F2DB80930}" type="presOf" srcId="{A03A58DA-284B-4274-8A26-71C706EC2ED0}" destId="{B56A862A-F716-4F46-9F76-FC125FCE3004}" srcOrd="0" destOrd="0" presId="urn:microsoft.com/office/officeart/2018/2/layout/IconLabelList"/>
    <dgm:cxn modelId="{47A6DCF0-6DA1-494D-BAD8-4C69BF248738}" srcId="{A03A58DA-284B-4274-8A26-71C706EC2ED0}" destId="{5EFF9CB2-DC33-410A-86CC-D12145B33E5A}" srcOrd="1" destOrd="0" parTransId="{116166D9-9C6F-4C1F-AD5B-CB6807554CEB}" sibTransId="{FE532E27-75B3-4479-979E-2D0788D620D4}"/>
    <dgm:cxn modelId="{12E2A2F5-E3D7-4C4C-A8A4-7DFA10735161}" srcId="{A03A58DA-284B-4274-8A26-71C706EC2ED0}" destId="{FCCF835C-5D1A-448B-A988-A286A4BD7E29}" srcOrd="0" destOrd="0" parTransId="{FB48481E-9D4E-44EE-AD2F-A82F987DC29E}" sibTransId="{C9A2662A-6273-4DF0-A3A7-C46A3B398349}"/>
    <dgm:cxn modelId="{765B77FA-0989-48E1-B5D0-47EA499D7AFA}" type="presOf" srcId="{5EFF9CB2-DC33-410A-86CC-D12145B33E5A}" destId="{DB2A2C17-EDE4-4909-8896-50B81BCF4A0F}" srcOrd="0" destOrd="0" presId="urn:microsoft.com/office/officeart/2018/2/layout/IconLabelList"/>
    <dgm:cxn modelId="{636BC0C7-184E-4A9D-8202-89BE8E9B5C85}" type="presParOf" srcId="{B56A862A-F716-4F46-9F76-FC125FCE3004}" destId="{D151BDFC-EE41-4376-858A-2407AFE1E9B0}" srcOrd="0" destOrd="0" presId="urn:microsoft.com/office/officeart/2018/2/layout/IconLabelList"/>
    <dgm:cxn modelId="{D0DF16EE-9936-4EAD-9E07-6B00529832A7}" type="presParOf" srcId="{D151BDFC-EE41-4376-858A-2407AFE1E9B0}" destId="{D0814BA6-C2A8-4101-B89D-8194C98D11FD}" srcOrd="0" destOrd="0" presId="urn:microsoft.com/office/officeart/2018/2/layout/IconLabelList"/>
    <dgm:cxn modelId="{99CB3B4D-03DC-4774-A29F-E3D7E4F124B8}" type="presParOf" srcId="{D151BDFC-EE41-4376-858A-2407AFE1E9B0}" destId="{5C88396F-C74E-485C-99C0-DF118A7E23FC}" srcOrd="1" destOrd="0" presId="urn:microsoft.com/office/officeart/2018/2/layout/IconLabelList"/>
    <dgm:cxn modelId="{E3FE2AE8-F2B7-48E7-9506-17F192F650C5}" type="presParOf" srcId="{D151BDFC-EE41-4376-858A-2407AFE1E9B0}" destId="{E0A579F8-E794-40FE-9260-5E3A9036E0CC}" srcOrd="2" destOrd="0" presId="urn:microsoft.com/office/officeart/2018/2/layout/IconLabelList"/>
    <dgm:cxn modelId="{4B3AE2C4-9518-4F22-BE34-CACD0F6C5CCA}" type="presParOf" srcId="{B56A862A-F716-4F46-9F76-FC125FCE3004}" destId="{65B1EE22-27EA-4E09-96B2-62E429484112}" srcOrd="1" destOrd="0" presId="urn:microsoft.com/office/officeart/2018/2/layout/IconLabelList"/>
    <dgm:cxn modelId="{29B0F9C1-5C12-4EFA-BF8C-631433B81F99}" type="presParOf" srcId="{B56A862A-F716-4F46-9F76-FC125FCE3004}" destId="{EEC47810-6681-4FF0-8CF7-5F4A9D4B20D3}" srcOrd="2" destOrd="0" presId="urn:microsoft.com/office/officeart/2018/2/layout/IconLabelList"/>
    <dgm:cxn modelId="{210D55CD-F0AB-44E7-B684-C523AAAA04C3}" type="presParOf" srcId="{EEC47810-6681-4FF0-8CF7-5F4A9D4B20D3}" destId="{DD809101-4BBB-4F2B-AE64-424FC4C3CB95}" srcOrd="0" destOrd="0" presId="urn:microsoft.com/office/officeart/2018/2/layout/IconLabelList"/>
    <dgm:cxn modelId="{8E99E588-EAFD-45C5-82C7-5892D489EC80}" type="presParOf" srcId="{EEC47810-6681-4FF0-8CF7-5F4A9D4B20D3}" destId="{F38C1C94-E06F-4302-815E-1C0F623A6459}" srcOrd="1" destOrd="0" presId="urn:microsoft.com/office/officeart/2018/2/layout/IconLabelList"/>
    <dgm:cxn modelId="{4886FE9F-3FCC-4A10-8430-EEAC80EA4017}" type="presParOf" srcId="{EEC47810-6681-4FF0-8CF7-5F4A9D4B20D3}" destId="{DB2A2C17-EDE4-4909-8896-50B81BCF4A0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578E57-8B0D-4C65-A784-67C5E681E84E}" type="doc">
      <dgm:prSet loTypeId="urn:microsoft.com/office/officeart/2005/8/layout/hierarchy1" loCatId="hierarchy" qsTypeId="urn:microsoft.com/office/officeart/2005/8/quickstyle/simple1" qsCatId="simple" csTypeId="urn:microsoft.com/office/officeart/2005/8/colors/accent5_2" csCatId="accent5"/>
      <dgm:spPr/>
      <dgm:t>
        <a:bodyPr/>
        <a:lstStyle/>
        <a:p>
          <a:endParaRPr lang="en-US"/>
        </a:p>
      </dgm:t>
    </dgm:pt>
    <dgm:pt modelId="{CFB35C17-14DB-422D-82C3-8701F35E9285}">
      <dgm:prSet/>
      <dgm:spPr/>
      <dgm:t>
        <a:bodyPr/>
        <a:lstStyle/>
        <a:p>
          <a:r>
            <a:rPr lang="it-IT" dirty="0"/>
            <a:t>Il Tribunale provvede in camera di consiglio in composizione collegiale, sentite le parti, con decreto motivato </a:t>
          </a:r>
          <a:r>
            <a:rPr lang="it-IT" b="1" dirty="0"/>
            <a:t>NON IMPUGNABILE</a:t>
          </a:r>
          <a:endParaRPr lang="en-US" dirty="0"/>
        </a:p>
      </dgm:t>
    </dgm:pt>
    <dgm:pt modelId="{561D8750-92FC-4FB9-8022-6AAEB5DAC85F}" type="parTrans" cxnId="{C8A44694-BE7E-42DD-959E-870ED4AFA8D1}">
      <dgm:prSet/>
      <dgm:spPr/>
      <dgm:t>
        <a:bodyPr/>
        <a:lstStyle/>
        <a:p>
          <a:endParaRPr lang="en-US"/>
        </a:p>
      </dgm:t>
    </dgm:pt>
    <dgm:pt modelId="{14CCA624-6447-4AB7-879B-9D1076245798}" type="sibTrans" cxnId="{C8A44694-BE7E-42DD-959E-870ED4AFA8D1}">
      <dgm:prSet/>
      <dgm:spPr/>
      <dgm:t>
        <a:bodyPr/>
        <a:lstStyle/>
        <a:p>
          <a:endParaRPr lang="en-US"/>
        </a:p>
      </dgm:t>
    </dgm:pt>
    <dgm:pt modelId="{DDBDDB8E-6D7A-4CF0-A5CB-5AB4528FBFAE}">
      <dgm:prSet/>
      <dgm:spPr/>
      <dgm:t>
        <a:bodyPr/>
        <a:lstStyle/>
        <a:p>
          <a:r>
            <a:rPr lang="it-IT"/>
            <a:t>Il giudice che ha emesso il provvedimento impugnato non fa parte del collegio </a:t>
          </a:r>
          <a:endParaRPr lang="en-US"/>
        </a:p>
      </dgm:t>
    </dgm:pt>
    <dgm:pt modelId="{7538ED77-F14B-43A6-9BD0-E580F7282AA4}" type="parTrans" cxnId="{60AD8C80-0779-47A4-8E05-204A03DB1733}">
      <dgm:prSet/>
      <dgm:spPr/>
      <dgm:t>
        <a:bodyPr/>
        <a:lstStyle/>
        <a:p>
          <a:endParaRPr lang="en-US"/>
        </a:p>
      </dgm:t>
    </dgm:pt>
    <dgm:pt modelId="{F55B3B04-AD99-4957-9CA3-C99AA216DE9C}" type="sibTrans" cxnId="{60AD8C80-0779-47A4-8E05-204A03DB1733}">
      <dgm:prSet/>
      <dgm:spPr/>
      <dgm:t>
        <a:bodyPr/>
        <a:lstStyle/>
        <a:p>
          <a:endParaRPr lang="en-US"/>
        </a:p>
      </dgm:t>
    </dgm:pt>
    <dgm:pt modelId="{EE2B8DAB-33B3-D943-ACB9-0DD3BCB1112D}" type="pres">
      <dgm:prSet presAssocID="{A2578E57-8B0D-4C65-A784-67C5E681E84E}" presName="hierChild1" presStyleCnt="0">
        <dgm:presLayoutVars>
          <dgm:chPref val="1"/>
          <dgm:dir/>
          <dgm:animOne val="branch"/>
          <dgm:animLvl val="lvl"/>
          <dgm:resizeHandles/>
        </dgm:presLayoutVars>
      </dgm:prSet>
      <dgm:spPr/>
    </dgm:pt>
    <dgm:pt modelId="{AA96FEA8-634A-DC4D-BB11-CC6E9FB09D4F}" type="pres">
      <dgm:prSet presAssocID="{CFB35C17-14DB-422D-82C3-8701F35E9285}" presName="hierRoot1" presStyleCnt="0"/>
      <dgm:spPr/>
    </dgm:pt>
    <dgm:pt modelId="{78A9B046-D5D5-F243-803A-48C542EEA361}" type="pres">
      <dgm:prSet presAssocID="{CFB35C17-14DB-422D-82C3-8701F35E9285}" presName="composite" presStyleCnt="0"/>
      <dgm:spPr/>
    </dgm:pt>
    <dgm:pt modelId="{59094C7B-4175-FA48-A3DD-F9BEDE9BD3B8}" type="pres">
      <dgm:prSet presAssocID="{CFB35C17-14DB-422D-82C3-8701F35E9285}" presName="background" presStyleLbl="node0" presStyleIdx="0" presStyleCnt="2"/>
      <dgm:spPr/>
    </dgm:pt>
    <dgm:pt modelId="{D45093DC-ED74-324B-ACA4-BD04D096E021}" type="pres">
      <dgm:prSet presAssocID="{CFB35C17-14DB-422D-82C3-8701F35E9285}" presName="text" presStyleLbl="fgAcc0" presStyleIdx="0" presStyleCnt="2">
        <dgm:presLayoutVars>
          <dgm:chPref val="3"/>
        </dgm:presLayoutVars>
      </dgm:prSet>
      <dgm:spPr/>
    </dgm:pt>
    <dgm:pt modelId="{C7DFB1E8-3661-164F-9FDB-47D8C9A2C1F7}" type="pres">
      <dgm:prSet presAssocID="{CFB35C17-14DB-422D-82C3-8701F35E9285}" presName="hierChild2" presStyleCnt="0"/>
      <dgm:spPr/>
    </dgm:pt>
    <dgm:pt modelId="{A6848E2E-CD72-084B-8EDB-F24CBBAFE7F0}" type="pres">
      <dgm:prSet presAssocID="{DDBDDB8E-6D7A-4CF0-A5CB-5AB4528FBFAE}" presName="hierRoot1" presStyleCnt="0"/>
      <dgm:spPr/>
    </dgm:pt>
    <dgm:pt modelId="{05941474-B5F1-8C41-9B46-0BE8CD61CE95}" type="pres">
      <dgm:prSet presAssocID="{DDBDDB8E-6D7A-4CF0-A5CB-5AB4528FBFAE}" presName="composite" presStyleCnt="0"/>
      <dgm:spPr/>
    </dgm:pt>
    <dgm:pt modelId="{315B1521-753C-FC47-982A-E96801BE369E}" type="pres">
      <dgm:prSet presAssocID="{DDBDDB8E-6D7A-4CF0-A5CB-5AB4528FBFAE}" presName="background" presStyleLbl="node0" presStyleIdx="1" presStyleCnt="2"/>
      <dgm:spPr/>
    </dgm:pt>
    <dgm:pt modelId="{BEF7774A-753B-0743-ADA7-2DE6AE829644}" type="pres">
      <dgm:prSet presAssocID="{DDBDDB8E-6D7A-4CF0-A5CB-5AB4528FBFAE}" presName="text" presStyleLbl="fgAcc0" presStyleIdx="1" presStyleCnt="2">
        <dgm:presLayoutVars>
          <dgm:chPref val="3"/>
        </dgm:presLayoutVars>
      </dgm:prSet>
      <dgm:spPr/>
    </dgm:pt>
    <dgm:pt modelId="{089F30F7-17D7-1B44-955B-197F7F23529B}" type="pres">
      <dgm:prSet presAssocID="{DDBDDB8E-6D7A-4CF0-A5CB-5AB4528FBFAE}" presName="hierChild2" presStyleCnt="0"/>
      <dgm:spPr/>
    </dgm:pt>
  </dgm:ptLst>
  <dgm:cxnLst>
    <dgm:cxn modelId="{7EE69D3B-F8BD-F345-8CC4-ED88F58C86EB}" type="presOf" srcId="{A2578E57-8B0D-4C65-A784-67C5E681E84E}" destId="{EE2B8DAB-33B3-D943-ACB9-0DD3BCB1112D}" srcOrd="0" destOrd="0" presId="urn:microsoft.com/office/officeart/2005/8/layout/hierarchy1"/>
    <dgm:cxn modelId="{21FD4F5C-4608-0247-8222-1C0178AA91ED}" type="presOf" srcId="{DDBDDB8E-6D7A-4CF0-A5CB-5AB4528FBFAE}" destId="{BEF7774A-753B-0743-ADA7-2DE6AE829644}" srcOrd="0" destOrd="0" presId="urn:microsoft.com/office/officeart/2005/8/layout/hierarchy1"/>
    <dgm:cxn modelId="{60AD8C80-0779-47A4-8E05-204A03DB1733}" srcId="{A2578E57-8B0D-4C65-A784-67C5E681E84E}" destId="{DDBDDB8E-6D7A-4CF0-A5CB-5AB4528FBFAE}" srcOrd="1" destOrd="0" parTransId="{7538ED77-F14B-43A6-9BD0-E580F7282AA4}" sibTransId="{F55B3B04-AD99-4957-9CA3-C99AA216DE9C}"/>
    <dgm:cxn modelId="{C8A44694-BE7E-42DD-959E-870ED4AFA8D1}" srcId="{A2578E57-8B0D-4C65-A784-67C5E681E84E}" destId="{CFB35C17-14DB-422D-82C3-8701F35E9285}" srcOrd="0" destOrd="0" parTransId="{561D8750-92FC-4FB9-8022-6AAEB5DAC85F}" sibTransId="{14CCA624-6447-4AB7-879B-9D1076245798}"/>
    <dgm:cxn modelId="{A4656AF6-4C7E-3548-B81E-3D5BFFBFC3D4}" type="presOf" srcId="{CFB35C17-14DB-422D-82C3-8701F35E9285}" destId="{D45093DC-ED74-324B-ACA4-BD04D096E021}" srcOrd="0" destOrd="0" presId="urn:microsoft.com/office/officeart/2005/8/layout/hierarchy1"/>
    <dgm:cxn modelId="{E5310D90-A7F5-4449-94C5-10BFCFCCB790}" type="presParOf" srcId="{EE2B8DAB-33B3-D943-ACB9-0DD3BCB1112D}" destId="{AA96FEA8-634A-DC4D-BB11-CC6E9FB09D4F}" srcOrd="0" destOrd="0" presId="urn:microsoft.com/office/officeart/2005/8/layout/hierarchy1"/>
    <dgm:cxn modelId="{E63C67BB-D233-DA4B-93BF-FE1DE9787E1F}" type="presParOf" srcId="{AA96FEA8-634A-DC4D-BB11-CC6E9FB09D4F}" destId="{78A9B046-D5D5-F243-803A-48C542EEA361}" srcOrd="0" destOrd="0" presId="urn:microsoft.com/office/officeart/2005/8/layout/hierarchy1"/>
    <dgm:cxn modelId="{81BF4BF1-2532-D64F-ADBA-9B6AD8B34A6D}" type="presParOf" srcId="{78A9B046-D5D5-F243-803A-48C542EEA361}" destId="{59094C7B-4175-FA48-A3DD-F9BEDE9BD3B8}" srcOrd="0" destOrd="0" presId="urn:microsoft.com/office/officeart/2005/8/layout/hierarchy1"/>
    <dgm:cxn modelId="{E566A7F5-7A81-F54C-BB16-4FEB5C2563DD}" type="presParOf" srcId="{78A9B046-D5D5-F243-803A-48C542EEA361}" destId="{D45093DC-ED74-324B-ACA4-BD04D096E021}" srcOrd="1" destOrd="0" presId="urn:microsoft.com/office/officeart/2005/8/layout/hierarchy1"/>
    <dgm:cxn modelId="{19C12457-B6C7-D34C-862B-5355FB9D76DE}" type="presParOf" srcId="{AA96FEA8-634A-DC4D-BB11-CC6E9FB09D4F}" destId="{C7DFB1E8-3661-164F-9FDB-47D8C9A2C1F7}" srcOrd="1" destOrd="0" presId="urn:microsoft.com/office/officeart/2005/8/layout/hierarchy1"/>
    <dgm:cxn modelId="{94949E64-EBD2-7B49-9967-B4147DAA73A8}" type="presParOf" srcId="{EE2B8DAB-33B3-D943-ACB9-0DD3BCB1112D}" destId="{A6848E2E-CD72-084B-8EDB-F24CBBAFE7F0}" srcOrd="1" destOrd="0" presId="urn:microsoft.com/office/officeart/2005/8/layout/hierarchy1"/>
    <dgm:cxn modelId="{1EBD87CA-6428-C841-9C0C-AC2657A0F432}" type="presParOf" srcId="{A6848E2E-CD72-084B-8EDB-F24CBBAFE7F0}" destId="{05941474-B5F1-8C41-9B46-0BE8CD61CE95}" srcOrd="0" destOrd="0" presId="urn:microsoft.com/office/officeart/2005/8/layout/hierarchy1"/>
    <dgm:cxn modelId="{AF13FD36-F58E-C943-A2E1-A9AFDC7F2E1F}" type="presParOf" srcId="{05941474-B5F1-8C41-9B46-0BE8CD61CE95}" destId="{315B1521-753C-FC47-982A-E96801BE369E}" srcOrd="0" destOrd="0" presId="urn:microsoft.com/office/officeart/2005/8/layout/hierarchy1"/>
    <dgm:cxn modelId="{96E29642-1F9A-E547-A27B-D4A74939F8BA}" type="presParOf" srcId="{05941474-B5F1-8C41-9B46-0BE8CD61CE95}" destId="{BEF7774A-753B-0743-ADA7-2DE6AE829644}" srcOrd="1" destOrd="0" presId="urn:microsoft.com/office/officeart/2005/8/layout/hierarchy1"/>
    <dgm:cxn modelId="{CC15A581-F186-0F47-AC0A-2A52C7D499EE}" type="presParOf" srcId="{A6848E2E-CD72-084B-8EDB-F24CBBAFE7F0}" destId="{089F30F7-17D7-1B44-955B-197F7F23529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188A6-DA99-3D40-BBF6-43A8ED575562}">
      <dsp:nvSpPr>
        <dsp:cNvPr id="0" name=""/>
        <dsp:cNvSpPr/>
      </dsp:nvSpPr>
      <dsp:spPr>
        <a:xfrm>
          <a:off x="0" y="437113"/>
          <a:ext cx="4885203" cy="24710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Il primo consiste nella illiceità del comportamento. L’ordinamento vieta l’uso della VIOLENZA, della PREVARICAZIONE che determinano la LESIONE dell’INTEGRITA’ FISICA o MORALE dei membri della famiglia. </a:t>
          </a:r>
          <a:endParaRPr lang="en-US" sz="2400" kern="1200" dirty="0"/>
        </a:p>
      </dsp:txBody>
      <dsp:txXfrm>
        <a:off x="120626" y="557739"/>
        <a:ext cx="4643951" cy="2229787"/>
      </dsp:txXfrm>
    </dsp:sp>
    <dsp:sp modelId="{2E842C4C-8236-B947-83E5-F63DC1404EBF}">
      <dsp:nvSpPr>
        <dsp:cNvPr id="0" name=""/>
        <dsp:cNvSpPr/>
      </dsp:nvSpPr>
      <dsp:spPr>
        <a:xfrm>
          <a:off x="0" y="2977272"/>
          <a:ext cx="4885203" cy="247103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Anche se questi comportamenti non integrino delle ipotesi di reato, si tratta di FATTI ILLECITI che possono costituire fonte di responsabilità civile e che vengono sanzionati nel sistema degli odp</a:t>
          </a:r>
          <a:endParaRPr lang="en-US" sz="2400" kern="1200"/>
        </a:p>
      </dsp:txBody>
      <dsp:txXfrm>
        <a:off x="120626" y="3097898"/>
        <a:ext cx="4643951" cy="2229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D1484-3E99-7041-9A9A-3CF83CC718D3}">
      <dsp:nvSpPr>
        <dsp:cNvPr id="0" name=""/>
        <dsp:cNvSpPr/>
      </dsp:nvSpPr>
      <dsp:spPr>
        <a:xfrm>
          <a:off x="0" y="2626263"/>
          <a:ext cx="7886700" cy="17231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it-IT" sz="2400" kern="1200"/>
            <a:t>Inoltre, l’art. 342 </a:t>
          </a:r>
          <a:r>
            <a:rPr lang="it-IT" sz="2400" i="1" kern="1200"/>
            <a:t>ter </a:t>
          </a:r>
          <a:r>
            <a:rPr lang="it-IT" sz="2400" kern="1200"/>
            <a:t>c.c. </a:t>
          </a:r>
          <a:r>
            <a:rPr lang="it-IT" sz="2400" i="1" kern="1200"/>
            <a:t>, </a:t>
          </a:r>
          <a:r>
            <a:rPr lang="it-IT" sz="2400" kern="1200"/>
            <a:t>parlando di cessazione della condotta, non sembra comunque escludere una interpretazione come quella che anche una singola condotta può causare un grave pregiudizio </a:t>
          </a:r>
          <a:endParaRPr lang="en-US" sz="2400" kern="1200"/>
        </a:p>
      </dsp:txBody>
      <dsp:txXfrm>
        <a:off x="0" y="2626263"/>
        <a:ext cx="7886700" cy="1723112"/>
      </dsp:txXfrm>
    </dsp:sp>
    <dsp:sp modelId="{FC48B63D-84DD-5343-AA60-53811F94C11E}">
      <dsp:nvSpPr>
        <dsp:cNvPr id="0" name=""/>
        <dsp:cNvSpPr/>
      </dsp:nvSpPr>
      <dsp:spPr>
        <a:xfrm rot="10800000">
          <a:off x="0" y="1962"/>
          <a:ext cx="7886700" cy="2650147"/>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it-IT" sz="2400" kern="1200" dirty="0"/>
            <a:t>ma l’art. 342</a:t>
          </a:r>
          <a:r>
            <a:rPr lang="it-IT" sz="2400" i="1" kern="1200" dirty="0"/>
            <a:t>bis</a:t>
          </a:r>
          <a:r>
            <a:rPr lang="it-IT" sz="2400" kern="1200" dirty="0"/>
            <a:t> non parla di continuità della condotta né tantomeno parla di alterazione del “</a:t>
          </a:r>
          <a:r>
            <a:rPr lang="it-IT" sz="2400" i="1" kern="1200" dirty="0"/>
            <a:t>regime di normale convivenza familiare</a:t>
          </a:r>
          <a:r>
            <a:rPr lang="it-IT" sz="2400" kern="1200" dirty="0"/>
            <a:t>”, anche se questa sarà normalmente una immediata conseguenza degli abusi. </a:t>
          </a:r>
          <a:endParaRPr lang="en-US" sz="2400" kern="1200" dirty="0"/>
        </a:p>
      </dsp:txBody>
      <dsp:txXfrm rot="10800000">
        <a:off x="0" y="1962"/>
        <a:ext cx="7886700" cy="1721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18167-25FB-7345-BB43-F54DD7E21666}">
      <dsp:nvSpPr>
        <dsp:cNvPr id="0" name=""/>
        <dsp:cNvSpPr/>
      </dsp:nvSpPr>
      <dsp:spPr>
        <a:xfrm>
          <a:off x="926" y="361591"/>
          <a:ext cx="3251857" cy="20649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7149DD-B24C-A444-9E47-F41F0E074A6E}">
      <dsp:nvSpPr>
        <dsp:cNvPr id="0" name=""/>
        <dsp:cNvSpPr/>
      </dsp:nvSpPr>
      <dsp:spPr>
        <a:xfrm>
          <a:off x="362243" y="704843"/>
          <a:ext cx="3251857" cy="20649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dirty="0"/>
            <a:t>Il giudice può graduare il contenuto, nel caso concreto, secondo il livello di protezione necessario per reprimere l’abuso e prevenirne la reiterazione. </a:t>
          </a:r>
          <a:endParaRPr lang="en-US" sz="2100" kern="1200" dirty="0"/>
        </a:p>
      </dsp:txBody>
      <dsp:txXfrm>
        <a:off x="422723" y="765323"/>
        <a:ext cx="3130897" cy="1943969"/>
      </dsp:txXfrm>
    </dsp:sp>
    <dsp:sp modelId="{36C40240-CD22-EF40-A4C0-5AF864A670F1}">
      <dsp:nvSpPr>
        <dsp:cNvPr id="0" name=""/>
        <dsp:cNvSpPr/>
      </dsp:nvSpPr>
      <dsp:spPr>
        <a:xfrm>
          <a:off x="3975418" y="361591"/>
          <a:ext cx="3251857" cy="20649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725FA5-EB2B-DF4E-9366-C485CF0EE13C}">
      <dsp:nvSpPr>
        <dsp:cNvPr id="0" name=""/>
        <dsp:cNvSpPr/>
      </dsp:nvSpPr>
      <dsp:spPr>
        <a:xfrm>
          <a:off x="4336736" y="704843"/>
          <a:ext cx="3251857" cy="20649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a:t>Sono misure elastiche, cumulabili fra loro secondo la necessità, in un rapporto di reciproca autonomia</a:t>
          </a:r>
          <a:endParaRPr lang="en-US" sz="2100" kern="1200"/>
        </a:p>
      </dsp:txBody>
      <dsp:txXfrm>
        <a:off x="4397216" y="765323"/>
        <a:ext cx="3130897" cy="19439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14BA6-C2A8-4101-B89D-8194C98D11FD}">
      <dsp:nvSpPr>
        <dsp:cNvPr id="0" name=""/>
        <dsp:cNvSpPr/>
      </dsp:nvSpPr>
      <dsp:spPr>
        <a:xfrm>
          <a:off x="988588" y="227862"/>
          <a:ext cx="1554187" cy="1554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A579F8-E794-40FE-9260-5E3A9036E0CC}">
      <dsp:nvSpPr>
        <dsp:cNvPr id="0" name=""/>
        <dsp:cNvSpPr/>
      </dsp:nvSpPr>
      <dsp:spPr>
        <a:xfrm>
          <a:off x="38806" y="2183501"/>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it-IT" sz="1700" kern="1200"/>
            <a:t>1) cessazione della condotta </a:t>
          </a:r>
          <a:endParaRPr lang="en-US" sz="1700" kern="1200"/>
        </a:p>
      </dsp:txBody>
      <dsp:txXfrm>
        <a:off x="38806" y="2183501"/>
        <a:ext cx="3453750" cy="720000"/>
      </dsp:txXfrm>
    </dsp:sp>
    <dsp:sp modelId="{DD809101-4BBB-4F2B-AE64-424FC4C3CB95}">
      <dsp:nvSpPr>
        <dsp:cNvPr id="0" name=""/>
        <dsp:cNvSpPr/>
      </dsp:nvSpPr>
      <dsp:spPr>
        <a:xfrm>
          <a:off x="5046744" y="227862"/>
          <a:ext cx="1554187" cy="1554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2A2C17-EDE4-4909-8896-50B81BCF4A0F}">
      <dsp:nvSpPr>
        <dsp:cNvPr id="0" name=""/>
        <dsp:cNvSpPr/>
      </dsp:nvSpPr>
      <dsp:spPr>
        <a:xfrm>
          <a:off x="4096963" y="2183501"/>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it-IT" sz="1700" kern="1200"/>
            <a:t>2) allontanamento dalla casa familiare (stando alla lettera della norma)</a:t>
          </a:r>
          <a:endParaRPr lang="en-US" sz="1700" kern="1200"/>
        </a:p>
      </dsp:txBody>
      <dsp:txXfrm>
        <a:off x="4096963" y="2183501"/>
        <a:ext cx="34537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94C7B-4175-FA48-A3DD-F9BEDE9BD3B8}">
      <dsp:nvSpPr>
        <dsp:cNvPr id="0" name=""/>
        <dsp:cNvSpPr/>
      </dsp:nvSpPr>
      <dsp:spPr>
        <a:xfrm>
          <a:off x="926" y="361591"/>
          <a:ext cx="3251857" cy="206492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5093DC-ED74-324B-ACA4-BD04D096E021}">
      <dsp:nvSpPr>
        <dsp:cNvPr id="0" name=""/>
        <dsp:cNvSpPr/>
      </dsp:nvSpPr>
      <dsp:spPr>
        <a:xfrm>
          <a:off x="362243" y="704843"/>
          <a:ext cx="3251857" cy="206492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dirty="0"/>
            <a:t>Il Tribunale provvede in camera di consiglio in composizione collegiale, sentite le parti, con decreto motivato </a:t>
          </a:r>
          <a:r>
            <a:rPr lang="it-IT" sz="2100" b="1" kern="1200" dirty="0"/>
            <a:t>NON IMPUGNABILE</a:t>
          </a:r>
          <a:endParaRPr lang="en-US" sz="2100" kern="1200" dirty="0"/>
        </a:p>
      </dsp:txBody>
      <dsp:txXfrm>
        <a:off x="422723" y="765323"/>
        <a:ext cx="3130897" cy="1943969"/>
      </dsp:txXfrm>
    </dsp:sp>
    <dsp:sp modelId="{315B1521-753C-FC47-982A-E96801BE369E}">
      <dsp:nvSpPr>
        <dsp:cNvPr id="0" name=""/>
        <dsp:cNvSpPr/>
      </dsp:nvSpPr>
      <dsp:spPr>
        <a:xfrm>
          <a:off x="3975418" y="361591"/>
          <a:ext cx="3251857" cy="206492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F7774A-753B-0743-ADA7-2DE6AE829644}">
      <dsp:nvSpPr>
        <dsp:cNvPr id="0" name=""/>
        <dsp:cNvSpPr/>
      </dsp:nvSpPr>
      <dsp:spPr>
        <a:xfrm>
          <a:off x="4336736" y="704843"/>
          <a:ext cx="3251857" cy="206492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a:t>Il giudice che ha emesso il provvedimento impugnato non fa parte del collegio </a:t>
          </a:r>
          <a:endParaRPr lang="en-US" sz="2100" kern="1200"/>
        </a:p>
      </dsp:txBody>
      <dsp:txXfrm>
        <a:off x="4397216" y="765323"/>
        <a:ext cx="3130897" cy="19439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B27B6A-0100-5442-8048-69C90326D4AF}" type="datetimeFigureOut">
              <a:rPr lang="it-IT" smtClean="0"/>
              <a:t>14/10/19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EABB14-9535-1844-8335-6458FBE3D8AA}" type="slidenum">
              <a:rPr lang="it-IT" smtClean="0"/>
              <a:t>‹N›</a:t>
            </a:fld>
            <a:endParaRPr lang="it-IT"/>
          </a:p>
        </p:txBody>
      </p:sp>
    </p:spTree>
    <p:extLst>
      <p:ext uri="{BB962C8B-B14F-4D97-AF65-F5344CB8AC3E}">
        <p14:creationId xmlns:p14="http://schemas.microsoft.com/office/powerpoint/2010/main" val="35638082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AEABB14-9535-1844-8335-6458FBE3D8AA}" type="slidenum">
              <a:rPr lang="it-IT" smtClean="0"/>
              <a:t>1</a:t>
            </a:fld>
            <a:endParaRPr lang="it-IT"/>
          </a:p>
        </p:txBody>
      </p:sp>
    </p:spTree>
    <p:extLst>
      <p:ext uri="{BB962C8B-B14F-4D97-AF65-F5344CB8AC3E}">
        <p14:creationId xmlns:p14="http://schemas.microsoft.com/office/powerpoint/2010/main" val="875270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A5D3BF3-D352-46FC-8343-31F56E6730EA}" type="slidenum">
              <a:rPr lang="it-IT" smtClean="0"/>
              <a:pPr/>
              <a:t>2</a:t>
            </a:fld>
            <a:endParaRPr lang="it-IT" dirty="0"/>
          </a:p>
        </p:txBody>
      </p:sp>
    </p:spTree>
    <p:extLst>
      <p:ext uri="{BB962C8B-B14F-4D97-AF65-F5344CB8AC3E}">
        <p14:creationId xmlns:p14="http://schemas.microsoft.com/office/powerpoint/2010/main" val="4253325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C9A371D-A3DB-134B-BA28-E87BD2EAC897}" type="slidenum">
              <a:rPr lang="it-IT" smtClean="0"/>
              <a:pPr/>
              <a:t>16</a:t>
            </a:fld>
            <a:endParaRPr lang="it-IT"/>
          </a:p>
        </p:txBody>
      </p:sp>
    </p:spTree>
    <p:extLst>
      <p:ext uri="{BB962C8B-B14F-4D97-AF65-F5344CB8AC3E}">
        <p14:creationId xmlns:p14="http://schemas.microsoft.com/office/powerpoint/2010/main" val="2088133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49EC57-9E60-964D-8CC6-308A6F56A00E}"/>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9C7D787-70A0-A945-A352-8FA9B82EA0A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3E13F5F-412D-C749-AC16-C24111A1001F}"/>
              </a:ext>
            </a:extLst>
          </p:cNvPr>
          <p:cNvSpPr>
            <a:spLocks noGrp="1"/>
          </p:cNvSpPr>
          <p:nvPr>
            <p:ph type="dt" sz="half" idx="10"/>
          </p:nvPr>
        </p:nvSpPr>
        <p:spPr/>
        <p:txBody>
          <a:bodyPr/>
          <a:lstStyle/>
          <a:p>
            <a:fld id="{06094375-5BAB-5F40-A290-553BEE1C137A}" type="datetime1">
              <a:rPr lang="it-IT" smtClean="0"/>
              <a:t>14/10/19</a:t>
            </a:fld>
            <a:endParaRPr lang="it-IT"/>
          </a:p>
        </p:txBody>
      </p:sp>
      <p:sp>
        <p:nvSpPr>
          <p:cNvPr id="5" name="Segnaposto piè di pagina 4">
            <a:extLst>
              <a:ext uri="{FF2B5EF4-FFF2-40B4-BE49-F238E27FC236}">
                <a16:creationId xmlns:a16="http://schemas.microsoft.com/office/drawing/2014/main" id="{E178A49A-C5E4-8E44-B085-68CC97BA1084}"/>
              </a:ext>
            </a:extLst>
          </p:cNvPr>
          <p:cNvSpPr>
            <a:spLocks noGrp="1"/>
          </p:cNvSpPr>
          <p:nvPr>
            <p:ph type="ftr" sz="quarter" idx="11"/>
          </p:nvPr>
        </p:nvSpPr>
        <p:spPr/>
        <p:txBody>
          <a:bodyPr/>
          <a:lstStyle/>
          <a:p>
            <a:r>
              <a:rPr lang="it-IT"/>
              <a:t>Avv. Cinzia Calabrese</a:t>
            </a:r>
          </a:p>
        </p:txBody>
      </p:sp>
      <p:sp>
        <p:nvSpPr>
          <p:cNvPr id="6" name="Segnaposto numero diapositiva 5">
            <a:extLst>
              <a:ext uri="{FF2B5EF4-FFF2-40B4-BE49-F238E27FC236}">
                <a16:creationId xmlns:a16="http://schemas.microsoft.com/office/drawing/2014/main" id="{28658529-DCF2-4A4F-A648-79C2E4E4FE68}"/>
              </a:ext>
            </a:extLst>
          </p:cNvPr>
          <p:cNvSpPr>
            <a:spLocks noGrp="1"/>
          </p:cNvSpPr>
          <p:nvPr>
            <p:ph type="sldNum" sz="quarter" idx="12"/>
          </p:nvPr>
        </p:nvSpPr>
        <p:spPr/>
        <p:txBody>
          <a:bodyPr/>
          <a:lstStyle/>
          <a:p>
            <a:fld id="{823C6185-AD5E-B44B-8A52-34229F6DAE2F}" type="slidenum">
              <a:rPr lang="it-IT" smtClean="0"/>
              <a:t>‹N›</a:t>
            </a:fld>
            <a:endParaRPr lang="it-IT"/>
          </a:p>
        </p:txBody>
      </p:sp>
    </p:spTree>
    <p:extLst>
      <p:ext uri="{BB962C8B-B14F-4D97-AF65-F5344CB8AC3E}">
        <p14:creationId xmlns:p14="http://schemas.microsoft.com/office/powerpoint/2010/main" val="32758109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08B618-DD5F-F044-8A64-8D51DDBF80E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AFF49FE-D031-2E40-B580-5D86B691B67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0F92E2-D157-F144-96E5-4AA2BC0D5C38}"/>
              </a:ext>
            </a:extLst>
          </p:cNvPr>
          <p:cNvSpPr>
            <a:spLocks noGrp="1"/>
          </p:cNvSpPr>
          <p:nvPr>
            <p:ph type="dt" sz="half" idx="10"/>
          </p:nvPr>
        </p:nvSpPr>
        <p:spPr/>
        <p:txBody>
          <a:bodyPr/>
          <a:lstStyle/>
          <a:p>
            <a:fld id="{DBBB636F-34B0-A045-8F03-30D9E4157A05}" type="datetime1">
              <a:rPr lang="it-IT" smtClean="0"/>
              <a:t>14/10/19</a:t>
            </a:fld>
            <a:endParaRPr lang="it-IT"/>
          </a:p>
        </p:txBody>
      </p:sp>
      <p:sp>
        <p:nvSpPr>
          <p:cNvPr id="5" name="Segnaposto piè di pagina 4">
            <a:extLst>
              <a:ext uri="{FF2B5EF4-FFF2-40B4-BE49-F238E27FC236}">
                <a16:creationId xmlns:a16="http://schemas.microsoft.com/office/drawing/2014/main" id="{B3941EA3-6A57-624D-B2FD-7556B2C652F9}"/>
              </a:ext>
            </a:extLst>
          </p:cNvPr>
          <p:cNvSpPr>
            <a:spLocks noGrp="1"/>
          </p:cNvSpPr>
          <p:nvPr>
            <p:ph type="ftr" sz="quarter" idx="11"/>
          </p:nvPr>
        </p:nvSpPr>
        <p:spPr/>
        <p:txBody>
          <a:bodyPr/>
          <a:lstStyle/>
          <a:p>
            <a:r>
              <a:rPr lang="it-IT"/>
              <a:t>Avv. Cinzia Calabrese</a:t>
            </a:r>
          </a:p>
        </p:txBody>
      </p:sp>
      <p:sp>
        <p:nvSpPr>
          <p:cNvPr id="6" name="Segnaposto numero diapositiva 5">
            <a:extLst>
              <a:ext uri="{FF2B5EF4-FFF2-40B4-BE49-F238E27FC236}">
                <a16:creationId xmlns:a16="http://schemas.microsoft.com/office/drawing/2014/main" id="{0FE829D4-53B5-FD4B-80CA-7061C866F3AB}"/>
              </a:ext>
            </a:extLst>
          </p:cNvPr>
          <p:cNvSpPr>
            <a:spLocks noGrp="1"/>
          </p:cNvSpPr>
          <p:nvPr>
            <p:ph type="sldNum" sz="quarter" idx="12"/>
          </p:nvPr>
        </p:nvSpPr>
        <p:spPr/>
        <p:txBody>
          <a:bodyPr/>
          <a:lstStyle/>
          <a:p>
            <a:fld id="{823C6185-AD5E-B44B-8A52-34229F6DAE2F}" type="slidenum">
              <a:rPr lang="it-IT" smtClean="0"/>
              <a:t>‹N›</a:t>
            </a:fld>
            <a:endParaRPr lang="it-IT"/>
          </a:p>
        </p:txBody>
      </p:sp>
    </p:spTree>
    <p:extLst>
      <p:ext uri="{BB962C8B-B14F-4D97-AF65-F5344CB8AC3E}">
        <p14:creationId xmlns:p14="http://schemas.microsoft.com/office/powerpoint/2010/main" val="12993631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18C29F5-B61A-494A-9D9D-213A761B66A0}"/>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A07498A-9119-B94D-8747-BAEF66CD77E2}"/>
              </a:ext>
            </a:extLst>
          </p:cNvPr>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EA5B57-EB39-264F-86ED-6E7BA23DFE2B}"/>
              </a:ext>
            </a:extLst>
          </p:cNvPr>
          <p:cNvSpPr>
            <a:spLocks noGrp="1"/>
          </p:cNvSpPr>
          <p:nvPr>
            <p:ph type="dt" sz="half" idx="10"/>
          </p:nvPr>
        </p:nvSpPr>
        <p:spPr/>
        <p:txBody>
          <a:bodyPr/>
          <a:lstStyle/>
          <a:p>
            <a:fld id="{30EAAD97-4231-4A4B-9A0B-95EDA15F6B99}" type="datetime1">
              <a:rPr lang="it-IT" smtClean="0"/>
              <a:t>14/10/19</a:t>
            </a:fld>
            <a:endParaRPr lang="it-IT"/>
          </a:p>
        </p:txBody>
      </p:sp>
      <p:sp>
        <p:nvSpPr>
          <p:cNvPr id="5" name="Segnaposto piè di pagina 4">
            <a:extLst>
              <a:ext uri="{FF2B5EF4-FFF2-40B4-BE49-F238E27FC236}">
                <a16:creationId xmlns:a16="http://schemas.microsoft.com/office/drawing/2014/main" id="{6012CCC3-87FB-CE40-8F5F-08B96DD34F48}"/>
              </a:ext>
            </a:extLst>
          </p:cNvPr>
          <p:cNvSpPr>
            <a:spLocks noGrp="1"/>
          </p:cNvSpPr>
          <p:nvPr>
            <p:ph type="ftr" sz="quarter" idx="11"/>
          </p:nvPr>
        </p:nvSpPr>
        <p:spPr/>
        <p:txBody>
          <a:bodyPr/>
          <a:lstStyle/>
          <a:p>
            <a:r>
              <a:rPr lang="it-IT"/>
              <a:t>Avv. Cinzia Calabrese</a:t>
            </a:r>
          </a:p>
        </p:txBody>
      </p:sp>
      <p:sp>
        <p:nvSpPr>
          <p:cNvPr id="6" name="Segnaposto numero diapositiva 5">
            <a:extLst>
              <a:ext uri="{FF2B5EF4-FFF2-40B4-BE49-F238E27FC236}">
                <a16:creationId xmlns:a16="http://schemas.microsoft.com/office/drawing/2014/main" id="{B80280E4-B910-EC4B-8358-4578AD308A2E}"/>
              </a:ext>
            </a:extLst>
          </p:cNvPr>
          <p:cNvSpPr>
            <a:spLocks noGrp="1"/>
          </p:cNvSpPr>
          <p:nvPr>
            <p:ph type="sldNum" sz="quarter" idx="12"/>
          </p:nvPr>
        </p:nvSpPr>
        <p:spPr/>
        <p:txBody>
          <a:bodyPr/>
          <a:lstStyle/>
          <a:p>
            <a:fld id="{823C6185-AD5E-B44B-8A52-34229F6DAE2F}" type="slidenum">
              <a:rPr lang="it-IT" smtClean="0"/>
              <a:t>‹N›</a:t>
            </a:fld>
            <a:endParaRPr lang="it-IT"/>
          </a:p>
        </p:txBody>
      </p:sp>
    </p:spTree>
    <p:extLst>
      <p:ext uri="{BB962C8B-B14F-4D97-AF65-F5344CB8AC3E}">
        <p14:creationId xmlns:p14="http://schemas.microsoft.com/office/powerpoint/2010/main" val="24448598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34821B-20AC-4B4E-A83B-DEF78239CD8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A781DA8-7096-A342-B887-EFBFE11E153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E274401-8AA9-F54F-90FD-23F50FDD33AB}"/>
              </a:ext>
            </a:extLst>
          </p:cNvPr>
          <p:cNvSpPr>
            <a:spLocks noGrp="1"/>
          </p:cNvSpPr>
          <p:nvPr>
            <p:ph type="dt" sz="half" idx="10"/>
          </p:nvPr>
        </p:nvSpPr>
        <p:spPr/>
        <p:txBody>
          <a:bodyPr/>
          <a:lstStyle/>
          <a:p>
            <a:fld id="{6D10BF35-A9A2-9147-924C-C89B08B69085}" type="datetime1">
              <a:rPr lang="it-IT" smtClean="0"/>
              <a:t>14/10/19</a:t>
            </a:fld>
            <a:endParaRPr lang="it-IT"/>
          </a:p>
        </p:txBody>
      </p:sp>
      <p:sp>
        <p:nvSpPr>
          <p:cNvPr id="5" name="Segnaposto piè di pagina 4">
            <a:extLst>
              <a:ext uri="{FF2B5EF4-FFF2-40B4-BE49-F238E27FC236}">
                <a16:creationId xmlns:a16="http://schemas.microsoft.com/office/drawing/2014/main" id="{073134AE-B6F4-D84D-9379-30B0B9806FC4}"/>
              </a:ext>
            </a:extLst>
          </p:cNvPr>
          <p:cNvSpPr>
            <a:spLocks noGrp="1"/>
          </p:cNvSpPr>
          <p:nvPr>
            <p:ph type="ftr" sz="quarter" idx="11"/>
          </p:nvPr>
        </p:nvSpPr>
        <p:spPr/>
        <p:txBody>
          <a:bodyPr/>
          <a:lstStyle/>
          <a:p>
            <a:r>
              <a:rPr lang="it-IT"/>
              <a:t>Avv. Cinzia Calabrese</a:t>
            </a:r>
          </a:p>
        </p:txBody>
      </p:sp>
      <p:sp>
        <p:nvSpPr>
          <p:cNvPr id="6" name="Segnaposto numero diapositiva 5">
            <a:extLst>
              <a:ext uri="{FF2B5EF4-FFF2-40B4-BE49-F238E27FC236}">
                <a16:creationId xmlns:a16="http://schemas.microsoft.com/office/drawing/2014/main" id="{0341A064-580B-D440-A925-AA3325A0F140}"/>
              </a:ext>
            </a:extLst>
          </p:cNvPr>
          <p:cNvSpPr>
            <a:spLocks noGrp="1"/>
          </p:cNvSpPr>
          <p:nvPr>
            <p:ph type="sldNum" sz="quarter" idx="12"/>
          </p:nvPr>
        </p:nvSpPr>
        <p:spPr/>
        <p:txBody>
          <a:bodyPr/>
          <a:lstStyle/>
          <a:p>
            <a:fld id="{823C6185-AD5E-B44B-8A52-34229F6DAE2F}" type="slidenum">
              <a:rPr lang="it-IT" smtClean="0"/>
              <a:t>‹N›</a:t>
            </a:fld>
            <a:endParaRPr lang="it-IT"/>
          </a:p>
        </p:txBody>
      </p:sp>
    </p:spTree>
    <p:extLst>
      <p:ext uri="{BB962C8B-B14F-4D97-AF65-F5344CB8AC3E}">
        <p14:creationId xmlns:p14="http://schemas.microsoft.com/office/powerpoint/2010/main" val="24884348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62E6BB-9FD1-3241-BF74-5D218B6B80E7}"/>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BBF0557-433B-3542-AD4E-3AD07C75484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1F03C1A-001F-9441-85B6-F7349FB6AB7E}"/>
              </a:ext>
            </a:extLst>
          </p:cNvPr>
          <p:cNvSpPr>
            <a:spLocks noGrp="1"/>
          </p:cNvSpPr>
          <p:nvPr>
            <p:ph type="dt" sz="half" idx="10"/>
          </p:nvPr>
        </p:nvSpPr>
        <p:spPr/>
        <p:txBody>
          <a:bodyPr/>
          <a:lstStyle/>
          <a:p>
            <a:fld id="{3050D92D-4649-6048-85CE-52C5A71D9F89}" type="datetime1">
              <a:rPr lang="it-IT" smtClean="0"/>
              <a:t>14/10/19</a:t>
            </a:fld>
            <a:endParaRPr lang="it-IT"/>
          </a:p>
        </p:txBody>
      </p:sp>
      <p:sp>
        <p:nvSpPr>
          <p:cNvPr id="5" name="Segnaposto piè di pagina 4">
            <a:extLst>
              <a:ext uri="{FF2B5EF4-FFF2-40B4-BE49-F238E27FC236}">
                <a16:creationId xmlns:a16="http://schemas.microsoft.com/office/drawing/2014/main" id="{8D1A2FA3-B9C0-6C42-941E-4BE103913371}"/>
              </a:ext>
            </a:extLst>
          </p:cNvPr>
          <p:cNvSpPr>
            <a:spLocks noGrp="1"/>
          </p:cNvSpPr>
          <p:nvPr>
            <p:ph type="ftr" sz="quarter" idx="11"/>
          </p:nvPr>
        </p:nvSpPr>
        <p:spPr/>
        <p:txBody>
          <a:bodyPr/>
          <a:lstStyle/>
          <a:p>
            <a:r>
              <a:rPr lang="it-IT"/>
              <a:t>Avv. Cinzia Calabrese</a:t>
            </a:r>
          </a:p>
        </p:txBody>
      </p:sp>
      <p:sp>
        <p:nvSpPr>
          <p:cNvPr id="6" name="Segnaposto numero diapositiva 5">
            <a:extLst>
              <a:ext uri="{FF2B5EF4-FFF2-40B4-BE49-F238E27FC236}">
                <a16:creationId xmlns:a16="http://schemas.microsoft.com/office/drawing/2014/main" id="{44F8409D-EF9D-D540-A128-EB4B3C75C266}"/>
              </a:ext>
            </a:extLst>
          </p:cNvPr>
          <p:cNvSpPr>
            <a:spLocks noGrp="1"/>
          </p:cNvSpPr>
          <p:nvPr>
            <p:ph type="sldNum" sz="quarter" idx="12"/>
          </p:nvPr>
        </p:nvSpPr>
        <p:spPr/>
        <p:txBody>
          <a:bodyPr/>
          <a:lstStyle/>
          <a:p>
            <a:fld id="{823C6185-AD5E-B44B-8A52-34229F6DAE2F}" type="slidenum">
              <a:rPr lang="it-IT" smtClean="0"/>
              <a:t>‹N›</a:t>
            </a:fld>
            <a:endParaRPr lang="it-IT"/>
          </a:p>
        </p:txBody>
      </p:sp>
    </p:spTree>
    <p:extLst>
      <p:ext uri="{BB962C8B-B14F-4D97-AF65-F5344CB8AC3E}">
        <p14:creationId xmlns:p14="http://schemas.microsoft.com/office/powerpoint/2010/main" val="34287230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6735CD-CF4F-4F4A-B5B0-80ADBC96BE5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16292F-E85C-CC44-91A9-CE6E27C0A697}"/>
              </a:ext>
            </a:extLst>
          </p:cNvPr>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D1E0E4F-06EC-4A40-B29E-03C81DAB76E9}"/>
              </a:ext>
            </a:extLst>
          </p:cNvPr>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610CB05-BEDA-284E-8624-C36A431958E2}"/>
              </a:ext>
            </a:extLst>
          </p:cNvPr>
          <p:cNvSpPr>
            <a:spLocks noGrp="1"/>
          </p:cNvSpPr>
          <p:nvPr>
            <p:ph type="dt" sz="half" idx="10"/>
          </p:nvPr>
        </p:nvSpPr>
        <p:spPr/>
        <p:txBody>
          <a:bodyPr/>
          <a:lstStyle/>
          <a:p>
            <a:fld id="{F9AC9935-875C-FD40-AFE5-252C2F6556E8}" type="datetime1">
              <a:rPr lang="it-IT" smtClean="0"/>
              <a:t>14/10/19</a:t>
            </a:fld>
            <a:endParaRPr lang="it-IT"/>
          </a:p>
        </p:txBody>
      </p:sp>
      <p:sp>
        <p:nvSpPr>
          <p:cNvPr id="6" name="Segnaposto piè di pagina 5">
            <a:extLst>
              <a:ext uri="{FF2B5EF4-FFF2-40B4-BE49-F238E27FC236}">
                <a16:creationId xmlns:a16="http://schemas.microsoft.com/office/drawing/2014/main" id="{876B5B7F-5B72-1C44-B59F-672322A32BF0}"/>
              </a:ext>
            </a:extLst>
          </p:cNvPr>
          <p:cNvSpPr>
            <a:spLocks noGrp="1"/>
          </p:cNvSpPr>
          <p:nvPr>
            <p:ph type="ftr" sz="quarter" idx="11"/>
          </p:nvPr>
        </p:nvSpPr>
        <p:spPr/>
        <p:txBody>
          <a:bodyPr/>
          <a:lstStyle/>
          <a:p>
            <a:r>
              <a:rPr lang="it-IT"/>
              <a:t>Avv. Cinzia Calabrese</a:t>
            </a:r>
          </a:p>
        </p:txBody>
      </p:sp>
      <p:sp>
        <p:nvSpPr>
          <p:cNvPr id="7" name="Segnaposto numero diapositiva 6">
            <a:extLst>
              <a:ext uri="{FF2B5EF4-FFF2-40B4-BE49-F238E27FC236}">
                <a16:creationId xmlns:a16="http://schemas.microsoft.com/office/drawing/2014/main" id="{64F3C4DB-8BEF-8748-81BA-C8077651AB13}"/>
              </a:ext>
            </a:extLst>
          </p:cNvPr>
          <p:cNvSpPr>
            <a:spLocks noGrp="1"/>
          </p:cNvSpPr>
          <p:nvPr>
            <p:ph type="sldNum" sz="quarter" idx="12"/>
          </p:nvPr>
        </p:nvSpPr>
        <p:spPr/>
        <p:txBody>
          <a:bodyPr/>
          <a:lstStyle/>
          <a:p>
            <a:fld id="{823C6185-AD5E-B44B-8A52-34229F6DAE2F}" type="slidenum">
              <a:rPr lang="it-IT" smtClean="0"/>
              <a:t>‹N›</a:t>
            </a:fld>
            <a:endParaRPr lang="it-IT"/>
          </a:p>
        </p:txBody>
      </p:sp>
    </p:spTree>
    <p:extLst>
      <p:ext uri="{BB962C8B-B14F-4D97-AF65-F5344CB8AC3E}">
        <p14:creationId xmlns:p14="http://schemas.microsoft.com/office/powerpoint/2010/main" val="13546104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BD810-24B4-8244-8D7B-783E78562B60}"/>
              </a:ext>
            </a:extLst>
          </p:cNvPr>
          <p:cNvSpPr>
            <a:spLocks noGrp="1"/>
          </p:cNvSpPr>
          <p:nvPr>
            <p:ph type="title"/>
          </p:nvPr>
        </p:nvSpPr>
        <p:spPr>
          <a:xfrm>
            <a:off x="629841" y="365126"/>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3DE4E8A-0D20-F648-9618-159EFE29CA4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B8A1E5C-C5FB-1249-A944-0B9FE79D7C06}"/>
              </a:ext>
            </a:extLst>
          </p:cNvPr>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9AE0C32-CD67-0D44-B613-C07AA8AB2D7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327D718-212A-B141-9966-2EAC45793B26}"/>
              </a:ext>
            </a:extLst>
          </p:cNvPr>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50A6F15-B6DB-1F42-BD61-F47F6FEBF6C7}"/>
              </a:ext>
            </a:extLst>
          </p:cNvPr>
          <p:cNvSpPr>
            <a:spLocks noGrp="1"/>
          </p:cNvSpPr>
          <p:nvPr>
            <p:ph type="dt" sz="half" idx="10"/>
          </p:nvPr>
        </p:nvSpPr>
        <p:spPr/>
        <p:txBody>
          <a:bodyPr/>
          <a:lstStyle/>
          <a:p>
            <a:fld id="{F4989388-C9DF-7D4C-AAE7-2A56D0C6970F}" type="datetime1">
              <a:rPr lang="it-IT" smtClean="0"/>
              <a:t>14/10/19</a:t>
            </a:fld>
            <a:endParaRPr lang="it-IT"/>
          </a:p>
        </p:txBody>
      </p:sp>
      <p:sp>
        <p:nvSpPr>
          <p:cNvPr id="8" name="Segnaposto piè di pagina 7">
            <a:extLst>
              <a:ext uri="{FF2B5EF4-FFF2-40B4-BE49-F238E27FC236}">
                <a16:creationId xmlns:a16="http://schemas.microsoft.com/office/drawing/2014/main" id="{9448CEFD-8DC2-A244-BD09-C77796F66422}"/>
              </a:ext>
            </a:extLst>
          </p:cNvPr>
          <p:cNvSpPr>
            <a:spLocks noGrp="1"/>
          </p:cNvSpPr>
          <p:nvPr>
            <p:ph type="ftr" sz="quarter" idx="11"/>
          </p:nvPr>
        </p:nvSpPr>
        <p:spPr/>
        <p:txBody>
          <a:bodyPr/>
          <a:lstStyle/>
          <a:p>
            <a:r>
              <a:rPr lang="it-IT"/>
              <a:t>Avv. Cinzia Calabrese</a:t>
            </a:r>
          </a:p>
        </p:txBody>
      </p:sp>
      <p:sp>
        <p:nvSpPr>
          <p:cNvPr id="9" name="Segnaposto numero diapositiva 8">
            <a:extLst>
              <a:ext uri="{FF2B5EF4-FFF2-40B4-BE49-F238E27FC236}">
                <a16:creationId xmlns:a16="http://schemas.microsoft.com/office/drawing/2014/main" id="{DA68F9A5-CC9D-534E-87D3-7D6A61F98933}"/>
              </a:ext>
            </a:extLst>
          </p:cNvPr>
          <p:cNvSpPr>
            <a:spLocks noGrp="1"/>
          </p:cNvSpPr>
          <p:nvPr>
            <p:ph type="sldNum" sz="quarter" idx="12"/>
          </p:nvPr>
        </p:nvSpPr>
        <p:spPr/>
        <p:txBody>
          <a:bodyPr/>
          <a:lstStyle/>
          <a:p>
            <a:fld id="{823C6185-AD5E-B44B-8A52-34229F6DAE2F}" type="slidenum">
              <a:rPr lang="it-IT" smtClean="0"/>
              <a:t>‹N›</a:t>
            </a:fld>
            <a:endParaRPr lang="it-IT"/>
          </a:p>
        </p:txBody>
      </p:sp>
    </p:spTree>
    <p:extLst>
      <p:ext uri="{BB962C8B-B14F-4D97-AF65-F5344CB8AC3E}">
        <p14:creationId xmlns:p14="http://schemas.microsoft.com/office/powerpoint/2010/main" val="32259215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7A51F7-79D9-2048-9831-CD175A8A82E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A716FD5-9D38-A140-A348-60E5F449BDCC}"/>
              </a:ext>
            </a:extLst>
          </p:cNvPr>
          <p:cNvSpPr>
            <a:spLocks noGrp="1"/>
          </p:cNvSpPr>
          <p:nvPr>
            <p:ph type="dt" sz="half" idx="10"/>
          </p:nvPr>
        </p:nvSpPr>
        <p:spPr/>
        <p:txBody>
          <a:bodyPr/>
          <a:lstStyle/>
          <a:p>
            <a:fld id="{1BB28B92-B2EE-C54F-91F9-651864CBB878}" type="datetime1">
              <a:rPr lang="it-IT" smtClean="0"/>
              <a:t>14/10/19</a:t>
            </a:fld>
            <a:endParaRPr lang="it-IT"/>
          </a:p>
        </p:txBody>
      </p:sp>
      <p:sp>
        <p:nvSpPr>
          <p:cNvPr id="4" name="Segnaposto piè di pagina 3">
            <a:extLst>
              <a:ext uri="{FF2B5EF4-FFF2-40B4-BE49-F238E27FC236}">
                <a16:creationId xmlns:a16="http://schemas.microsoft.com/office/drawing/2014/main" id="{ED24FCE4-7C5D-4B4B-ADFC-467047288870}"/>
              </a:ext>
            </a:extLst>
          </p:cNvPr>
          <p:cNvSpPr>
            <a:spLocks noGrp="1"/>
          </p:cNvSpPr>
          <p:nvPr>
            <p:ph type="ftr" sz="quarter" idx="11"/>
          </p:nvPr>
        </p:nvSpPr>
        <p:spPr/>
        <p:txBody>
          <a:bodyPr/>
          <a:lstStyle/>
          <a:p>
            <a:r>
              <a:rPr lang="it-IT"/>
              <a:t>Avv. Cinzia Calabrese</a:t>
            </a:r>
          </a:p>
        </p:txBody>
      </p:sp>
      <p:sp>
        <p:nvSpPr>
          <p:cNvPr id="5" name="Segnaposto numero diapositiva 4">
            <a:extLst>
              <a:ext uri="{FF2B5EF4-FFF2-40B4-BE49-F238E27FC236}">
                <a16:creationId xmlns:a16="http://schemas.microsoft.com/office/drawing/2014/main" id="{DF0EA0A3-5569-3945-8665-ECFF4C9B7675}"/>
              </a:ext>
            </a:extLst>
          </p:cNvPr>
          <p:cNvSpPr>
            <a:spLocks noGrp="1"/>
          </p:cNvSpPr>
          <p:nvPr>
            <p:ph type="sldNum" sz="quarter" idx="12"/>
          </p:nvPr>
        </p:nvSpPr>
        <p:spPr/>
        <p:txBody>
          <a:bodyPr/>
          <a:lstStyle/>
          <a:p>
            <a:fld id="{823C6185-AD5E-B44B-8A52-34229F6DAE2F}" type="slidenum">
              <a:rPr lang="it-IT" smtClean="0"/>
              <a:t>‹N›</a:t>
            </a:fld>
            <a:endParaRPr lang="it-IT"/>
          </a:p>
        </p:txBody>
      </p:sp>
    </p:spTree>
    <p:extLst>
      <p:ext uri="{BB962C8B-B14F-4D97-AF65-F5344CB8AC3E}">
        <p14:creationId xmlns:p14="http://schemas.microsoft.com/office/powerpoint/2010/main" val="23401877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157D830-05C6-814D-95FF-059648E5FBF0}"/>
              </a:ext>
            </a:extLst>
          </p:cNvPr>
          <p:cNvSpPr>
            <a:spLocks noGrp="1"/>
          </p:cNvSpPr>
          <p:nvPr>
            <p:ph type="dt" sz="half" idx="10"/>
          </p:nvPr>
        </p:nvSpPr>
        <p:spPr/>
        <p:txBody>
          <a:bodyPr/>
          <a:lstStyle/>
          <a:p>
            <a:fld id="{35DE72F8-8211-7446-8C7F-65E28C19C599}" type="datetime1">
              <a:rPr lang="it-IT" smtClean="0"/>
              <a:t>14/10/19</a:t>
            </a:fld>
            <a:endParaRPr lang="it-IT"/>
          </a:p>
        </p:txBody>
      </p:sp>
      <p:sp>
        <p:nvSpPr>
          <p:cNvPr id="3" name="Segnaposto piè di pagina 2">
            <a:extLst>
              <a:ext uri="{FF2B5EF4-FFF2-40B4-BE49-F238E27FC236}">
                <a16:creationId xmlns:a16="http://schemas.microsoft.com/office/drawing/2014/main" id="{D38B0960-1A15-E546-8BB1-8DC40EAB37DF}"/>
              </a:ext>
            </a:extLst>
          </p:cNvPr>
          <p:cNvSpPr>
            <a:spLocks noGrp="1"/>
          </p:cNvSpPr>
          <p:nvPr>
            <p:ph type="ftr" sz="quarter" idx="11"/>
          </p:nvPr>
        </p:nvSpPr>
        <p:spPr/>
        <p:txBody>
          <a:bodyPr/>
          <a:lstStyle/>
          <a:p>
            <a:r>
              <a:rPr lang="it-IT"/>
              <a:t>Avv. Cinzia Calabrese</a:t>
            </a:r>
          </a:p>
        </p:txBody>
      </p:sp>
      <p:sp>
        <p:nvSpPr>
          <p:cNvPr id="4" name="Segnaposto numero diapositiva 3">
            <a:extLst>
              <a:ext uri="{FF2B5EF4-FFF2-40B4-BE49-F238E27FC236}">
                <a16:creationId xmlns:a16="http://schemas.microsoft.com/office/drawing/2014/main" id="{E78FC359-0E74-B441-BB5F-3057D524C6A2}"/>
              </a:ext>
            </a:extLst>
          </p:cNvPr>
          <p:cNvSpPr>
            <a:spLocks noGrp="1"/>
          </p:cNvSpPr>
          <p:nvPr>
            <p:ph type="sldNum" sz="quarter" idx="12"/>
          </p:nvPr>
        </p:nvSpPr>
        <p:spPr/>
        <p:txBody>
          <a:bodyPr/>
          <a:lstStyle/>
          <a:p>
            <a:fld id="{823C6185-AD5E-B44B-8A52-34229F6DAE2F}" type="slidenum">
              <a:rPr lang="it-IT" smtClean="0"/>
              <a:t>‹N›</a:t>
            </a:fld>
            <a:endParaRPr lang="it-IT"/>
          </a:p>
        </p:txBody>
      </p:sp>
    </p:spTree>
    <p:extLst>
      <p:ext uri="{BB962C8B-B14F-4D97-AF65-F5344CB8AC3E}">
        <p14:creationId xmlns:p14="http://schemas.microsoft.com/office/powerpoint/2010/main" val="20373016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C0ECD7-96F4-D444-B439-A6511FE56C02}"/>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2070D69-90CD-7A40-83A9-884B02DE584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59D0F20-4EFF-B34C-88C8-194F34D34D3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FBE526F-DAB1-7C45-92A1-5DAC8BDCC8F3}"/>
              </a:ext>
            </a:extLst>
          </p:cNvPr>
          <p:cNvSpPr>
            <a:spLocks noGrp="1"/>
          </p:cNvSpPr>
          <p:nvPr>
            <p:ph type="dt" sz="half" idx="10"/>
          </p:nvPr>
        </p:nvSpPr>
        <p:spPr/>
        <p:txBody>
          <a:bodyPr/>
          <a:lstStyle/>
          <a:p>
            <a:fld id="{4EE0DD7E-9E71-044D-81C2-75D6371CEFAB}" type="datetime1">
              <a:rPr lang="it-IT" smtClean="0"/>
              <a:t>14/10/19</a:t>
            </a:fld>
            <a:endParaRPr lang="it-IT"/>
          </a:p>
        </p:txBody>
      </p:sp>
      <p:sp>
        <p:nvSpPr>
          <p:cNvPr id="6" name="Segnaposto piè di pagina 5">
            <a:extLst>
              <a:ext uri="{FF2B5EF4-FFF2-40B4-BE49-F238E27FC236}">
                <a16:creationId xmlns:a16="http://schemas.microsoft.com/office/drawing/2014/main" id="{5FAF37EA-5959-D343-B600-DE35D7B1F4E9}"/>
              </a:ext>
            </a:extLst>
          </p:cNvPr>
          <p:cNvSpPr>
            <a:spLocks noGrp="1"/>
          </p:cNvSpPr>
          <p:nvPr>
            <p:ph type="ftr" sz="quarter" idx="11"/>
          </p:nvPr>
        </p:nvSpPr>
        <p:spPr/>
        <p:txBody>
          <a:bodyPr/>
          <a:lstStyle/>
          <a:p>
            <a:r>
              <a:rPr lang="it-IT"/>
              <a:t>Avv. Cinzia Calabrese</a:t>
            </a:r>
          </a:p>
        </p:txBody>
      </p:sp>
      <p:sp>
        <p:nvSpPr>
          <p:cNvPr id="7" name="Segnaposto numero diapositiva 6">
            <a:extLst>
              <a:ext uri="{FF2B5EF4-FFF2-40B4-BE49-F238E27FC236}">
                <a16:creationId xmlns:a16="http://schemas.microsoft.com/office/drawing/2014/main" id="{E9C5CE17-E2D1-664E-A9D2-57F605B82374}"/>
              </a:ext>
            </a:extLst>
          </p:cNvPr>
          <p:cNvSpPr>
            <a:spLocks noGrp="1"/>
          </p:cNvSpPr>
          <p:nvPr>
            <p:ph type="sldNum" sz="quarter" idx="12"/>
          </p:nvPr>
        </p:nvSpPr>
        <p:spPr/>
        <p:txBody>
          <a:bodyPr/>
          <a:lstStyle/>
          <a:p>
            <a:fld id="{823C6185-AD5E-B44B-8A52-34229F6DAE2F}" type="slidenum">
              <a:rPr lang="it-IT" smtClean="0"/>
              <a:t>‹N›</a:t>
            </a:fld>
            <a:endParaRPr lang="it-IT"/>
          </a:p>
        </p:txBody>
      </p:sp>
    </p:spTree>
    <p:extLst>
      <p:ext uri="{BB962C8B-B14F-4D97-AF65-F5344CB8AC3E}">
        <p14:creationId xmlns:p14="http://schemas.microsoft.com/office/powerpoint/2010/main" val="32676701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D9D763-FD54-2E44-B3D4-1CC999CB000A}"/>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7966525-E906-E543-BE0E-9F8D863B68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5A1D9F20-0737-694B-BC42-F26394FAD3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FE7CBB4-0BCE-864D-8F18-86C2C2FBAC4B}"/>
              </a:ext>
            </a:extLst>
          </p:cNvPr>
          <p:cNvSpPr>
            <a:spLocks noGrp="1"/>
          </p:cNvSpPr>
          <p:nvPr>
            <p:ph type="dt" sz="half" idx="10"/>
          </p:nvPr>
        </p:nvSpPr>
        <p:spPr/>
        <p:txBody>
          <a:bodyPr/>
          <a:lstStyle/>
          <a:p>
            <a:fld id="{688B5FA2-5AE5-6C41-8776-8B2A73DD08FF}" type="datetime1">
              <a:rPr lang="it-IT" smtClean="0"/>
              <a:t>14/10/19</a:t>
            </a:fld>
            <a:endParaRPr lang="it-IT"/>
          </a:p>
        </p:txBody>
      </p:sp>
      <p:sp>
        <p:nvSpPr>
          <p:cNvPr id="6" name="Segnaposto piè di pagina 5">
            <a:extLst>
              <a:ext uri="{FF2B5EF4-FFF2-40B4-BE49-F238E27FC236}">
                <a16:creationId xmlns:a16="http://schemas.microsoft.com/office/drawing/2014/main" id="{41D0B1BD-01DD-2F49-8233-BC82F1619E8F}"/>
              </a:ext>
            </a:extLst>
          </p:cNvPr>
          <p:cNvSpPr>
            <a:spLocks noGrp="1"/>
          </p:cNvSpPr>
          <p:nvPr>
            <p:ph type="ftr" sz="quarter" idx="11"/>
          </p:nvPr>
        </p:nvSpPr>
        <p:spPr/>
        <p:txBody>
          <a:bodyPr/>
          <a:lstStyle/>
          <a:p>
            <a:r>
              <a:rPr lang="it-IT"/>
              <a:t>Avv. Cinzia Calabrese</a:t>
            </a:r>
          </a:p>
        </p:txBody>
      </p:sp>
      <p:sp>
        <p:nvSpPr>
          <p:cNvPr id="7" name="Segnaposto numero diapositiva 6">
            <a:extLst>
              <a:ext uri="{FF2B5EF4-FFF2-40B4-BE49-F238E27FC236}">
                <a16:creationId xmlns:a16="http://schemas.microsoft.com/office/drawing/2014/main" id="{9EAA3A11-7FF7-6B4E-849C-461D126465A2}"/>
              </a:ext>
            </a:extLst>
          </p:cNvPr>
          <p:cNvSpPr>
            <a:spLocks noGrp="1"/>
          </p:cNvSpPr>
          <p:nvPr>
            <p:ph type="sldNum" sz="quarter" idx="12"/>
          </p:nvPr>
        </p:nvSpPr>
        <p:spPr/>
        <p:txBody>
          <a:bodyPr/>
          <a:lstStyle/>
          <a:p>
            <a:fld id="{823C6185-AD5E-B44B-8A52-34229F6DAE2F}" type="slidenum">
              <a:rPr lang="it-IT" smtClean="0"/>
              <a:t>‹N›</a:t>
            </a:fld>
            <a:endParaRPr lang="it-IT"/>
          </a:p>
        </p:txBody>
      </p:sp>
    </p:spTree>
    <p:extLst>
      <p:ext uri="{BB962C8B-B14F-4D97-AF65-F5344CB8AC3E}">
        <p14:creationId xmlns:p14="http://schemas.microsoft.com/office/powerpoint/2010/main" val="14484156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powerpointstyles.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074FC06-B730-0144-9E51-468F4B84E57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86456ED-5F84-5948-8113-ADA7572CA3D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A57C51-9B6A-6B4A-9D13-7ECE2D35C1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860AB3-7C2A-0149-BDC3-6D27010EE080}" type="datetime1">
              <a:rPr lang="it-IT" smtClean="0"/>
              <a:t>14/10/19</a:t>
            </a:fld>
            <a:endParaRPr lang="it-IT"/>
          </a:p>
        </p:txBody>
      </p:sp>
      <p:sp>
        <p:nvSpPr>
          <p:cNvPr id="5" name="Segnaposto piè di pagina 4">
            <a:extLst>
              <a:ext uri="{FF2B5EF4-FFF2-40B4-BE49-F238E27FC236}">
                <a16:creationId xmlns:a16="http://schemas.microsoft.com/office/drawing/2014/main" id="{BAAE2FF2-DF1C-144C-8C22-4915E8BCACB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it-IT"/>
              <a:t>Avv. Cinzia Calabrese</a:t>
            </a:r>
          </a:p>
        </p:txBody>
      </p:sp>
      <p:sp>
        <p:nvSpPr>
          <p:cNvPr id="6" name="Segnaposto numero diapositiva 5">
            <a:extLst>
              <a:ext uri="{FF2B5EF4-FFF2-40B4-BE49-F238E27FC236}">
                <a16:creationId xmlns:a16="http://schemas.microsoft.com/office/drawing/2014/main" id="{68945EA2-72A6-EB4F-B382-79FFC2F90D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3C6185-AD5E-B44B-8A52-34229F6DAE2F}" type="slidenum">
              <a:rPr lang="it-IT" smtClean="0"/>
              <a:t>‹N›</a:t>
            </a:fld>
            <a:endParaRPr lang="it-IT"/>
          </a:p>
        </p:txBody>
      </p:sp>
      <p:sp>
        <p:nvSpPr>
          <p:cNvPr id="7" name="Text Box 34">
            <a:extLst>
              <a:ext uri="{FF2B5EF4-FFF2-40B4-BE49-F238E27FC236}">
                <a16:creationId xmlns:a16="http://schemas.microsoft.com/office/drawing/2014/main" id="{5BF7176B-BDA8-924C-9938-84468A1417DB}"/>
              </a:ext>
            </a:extLst>
          </p:cNvPr>
          <p:cNvSpPr txBox="1">
            <a:spLocks noChangeArrowheads="1"/>
          </p:cNvSpPr>
          <p:nvPr userDrawn="1"/>
        </p:nvSpPr>
        <p:spPr bwMode="auto">
          <a:xfrm>
            <a:off x="3348038" y="6237288"/>
            <a:ext cx="29908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it-IT">
                <a:hlinkClick r:id="rId13"/>
              </a:rPr>
              <a:t>Free Powerpoint Templates</a:t>
            </a:r>
            <a:endParaRPr lang="fr-FR" altLang="it-IT"/>
          </a:p>
        </p:txBody>
      </p:sp>
      <p:pic>
        <p:nvPicPr>
          <p:cNvPr id="8" name="Picture 36" descr="fddsf fsdf zfef">
            <a:extLst>
              <a:ext uri="{FF2B5EF4-FFF2-40B4-BE49-F238E27FC236}">
                <a16:creationId xmlns:a16="http://schemas.microsoft.com/office/drawing/2014/main" id="{999F0C9A-760D-9348-93F1-A8844C423AA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Box 8">
            <a:extLst>
              <a:ext uri="{FF2B5EF4-FFF2-40B4-BE49-F238E27FC236}">
                <a16:creationId xmlns:a16="http://schemas.microsoft.com/office/drawing/2014/main" id="{6ACC31C1-F70C-6F4B-8D43-DD0B0B1CCB9E}"/>
              </a:ext>
            </a:extLst>
          </p:cNvPr>
          <p:cNvSpPr txBox="1">
            <a:spLocks noChangeArrowheads="1"/>
          </p:cNvSpPr>
          <p:nvPr userDrawn="1"/>
        </p:nvSpPr>
        <p:spPr bwMode="auto">
          <a:xfrm>
            <a:off x="8035925" y="6375400"/>
            <a:ext cx="1073150" cy="36671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it-IT" b="1">
                <a:solidFill>
                  <a:schemeClr val="bg1"/>
                </a:solidFill>
              </a:rPr>
              <a:t>Page </a:t>
            </a:r>
            <a:fld id="{25252E2A-7A97-4AC9-A69C-82B244F6F59B}" type="slidenum">
              <a:rPr lang="fr-FR" altLang="it-IT" b="1">
                <a:solidFill>
                  <a:schemeClr val="bg1"/>
                </a:solidFill>
              </a:rPr>
              <a:pPr/>
              <a:t>‹N›</a:t>
            </a:fld>
            <a:endParaRPr lang="fr-FR" altLang="it-IT" b="1">
              <a:solidFill>
                <a:schemeClr val="bg1"/>
              </a:solidFill>
            </a:endParaRPr>
          </a:p>
        </p:txBody>
      </p:sp>
    </p:spTree>
    <p:extLst>
      <p:ext uri="{BB962C8B-B14F-4D97-AF65-F5344CB8AC3E}">
        <p14:creationId xmlns:p14="http://schemas.microsoft.com/office/powerpoint/2010/main" val="14761316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owerpointstyles.com/" TargetMode="External"/><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www.altalex.com/documents/leggi/2019/07/03/gazzetta-ufficiale-luglio-2019" TargetMode="External"/><Relationship Id="rId4" Type="http://schemas.openxmlformats.org/officeDocument/2006/relationships/image" Target="../media/image24.svg"/></Relationships>
</file>

<file path=ppt/slides/_rels/slide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altalex.it/" TargetMode="External"/><Relationship Id="rId2" Type="http://schemas.openxmlformats.org/officeDocument/2006/relationships/hyperlink" Target="http://www.diritto.it/pdf/28250.pdf" TargetMode="External"/><Relationship Id="rId1" Type="http://schemas.openxmlformats.org/officeDocument/2006/relationships/slideLayout" Target="../slideLayouts/slideLayout7.xml"/><Relationship Id="rId4" Type="http://schemas.openxmlformats.org/officeDocument/2006/relationships/hyperlink" Target="http://www.teoriaestoriadeldirittoprivato.com/"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mailto:cinzia.calabrese@cinlex.i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7" name="Text Box 29"/>
          <p:cNvSpPr txBox="1">
            <a:spLocks noChangeArrowheads="1"/>
          </p:cNvSpPr>
          <p:nvPr/>
        </p:nvSpPr>
        <p:spPr bwMode="auto">
          <a:xfrm>
            <a:off x="3348038" y="6237288"/>
            <a:ext cx="29908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it-IT" dirty="0">
                <a:hlinkClick r:id="rId3"/>
              </a:rPr>
              <a:t>Free Powerpoint Templates</a:t>
            </a:r>
            <a:endParaRPr lang="fr-FR" altLang="it-IT" dirty="0"/>
          </a:p>
        </p:txBody>
      </p:sp>
      <p:pic>
        <p:nvPicPr>
          <p:cNvPr id="2080" name="Picture 32" descr="ddsqdsq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0" y="1484784"/>
            <a:ext cx="7596336" cy="4893647"/>
          </a:xfrm>
          <a:prstGeom prst="rect">
            <a:avLst/>
          </a:prstGeom>
          <a:noFill/>
        </p:spPr>
        <p:txBody>
          <a:bodyPr wrap="square" lIns="91440" tIns="45720" rIns="91440" bIns="45720">
            <a:spAutoFit/>
          </a:bodyPr>
          <a:lstStyle/>
          <a:p>
            <a:endParaRPr lang="it-IT" sz="3600" dirty="0">
              <a:solidFill>
                <a:srgbClr val="006600"/>
              </a:solidFill>
            </a:endParaRPr>
          </a:p>
          <a:p>
            <a:endParaRPr lang="it-IT" sz="3600" i="1" dirty="0">
              <a:solidFill>
                <a:srgbClr val="006600"/>
              </a:solidFill>
            </a:endParaRPr>
          </a:p>
          <a:p>
            <a:endParaRPr lang="it-IT" sz="3600" i="1" dirty="0">
              <a:solidFill>
                <a:srgbClr val="006600"/>
              </a:solidFill>
            </a:endParaRPr>
          </a:p>
          <a:p>
            <a:r>
              <a:rPr lang="it-IT" sz="3600" i="1" dirty="0">
                <a:solidFill>
                  <a:srgbClr val="006600"/>
                </a:solidFill>
              </a:rPr>
              <a:t>«Ordini di protezione del Giudice Civile. Violenza domestica»</a:t>
            </a:r>
            <a:endParaRPr lang="it-IT" sz="2800" dirty="0">
              <a:solidFill>
                <a:srgbClr val="006600"/>
              </a:solidFill>
              <a:cs typeface="Aldhabi" panose="020F0502020204030204" pitchFamily="34" charset="0"/>
            </a:endParaRPr>
          </a:p>
          <a:p>
            <a:endParaRPr lang="it-IT" sz="2800" b="1" dirty="0">
              <a:solidFill>
                <a:srgbClr val="006600"/>
              </a:solidFill>
              <a:latin typeface="+mn-lt"/>
              <a:cs typeface="Trebuchet MS"/>
            </a:endParaRPr>
          </a:p>
          <a:p>
            <a:pPr algn="ctr"/>
            <a:r>
              <a:rPr lang="it-IT" sz="1600" b="1" dirty="0">
                <a:latin typeface="Trebuchet MS"/>
                <a:cs typeface="Trebuchet MS"/>
              </a:rPr>
              <a:t>Forte di Bard </a:t>
            </a:r>
          </a:p>
          <a:p>
            <a:pPr algn="ctr"/>
            <a:endParaRPr lang="it-IT" sz="1600" b="1" dirty="0">
              <a:latin typeface="Trebuchet MS"/>
              <a:cs typeface="Trebuchet MS"/>
            </a:endParaRPr>
          </a:p>
          <a:p>
            <a:pPr algn="ctr"/>
            <a:r>
              <a:rPr lang="it-IT" sz="1600" b="1" dirty="0">
                <a:latin typeface="Trebuchet MS"/>
                <a:cs typeface="Trebuchet MS"/>
              </a:rPr>
              <a:t>16 ottobre 2019</a:t>
            </a:r>
          </a:p>
          <a:p>
            <a:endParaRPr lang="it-IT" sz="2800" dirty="0">
              <a:solidFill>
                <a:srgbClr val="006600"/>
              </a:solidFill>
              <a:latin typeface="Trebuchet MS"/>
              <a:cs typeface="Trebuchet MS"/>
            </a:endParaRPr>
          </a:p>
          <a:p>
            <a:pPr algn="ctr"/>
            <a:r>
              <a:rPr lang="it-IT" sz="2800" b="1" cap="small"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Cinzia Calabrese </a:t>
            </a:r>
          </a:p>
        </p:txBody>
      </p:sp>
      <p:pic>
        <p:nvPicPr>
          <p:cNvPr id="8" name="Immagine 7">
            <a:extLst>
              <a:ext uri="{FF2B5EF4-FFF2-40B4-BE49-F238E27FC236}">
                <a16:creationId xmlns:a16="http://schemas.microsoft.com/office/drawing/2014/main" id="{1B955180-5C2E-784F-90F4-F494F943BC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326712"/>
            <a:ext cx="1674535" cy="693112"/>
          </a:xfrm>
          <a:prstGeom prst="rect">
            <a:avLst/>
          </a:prstGeom>
        </p:spPr>
      </p:pic>
      <p:pic>
        <p:nvPicPr>
          <p:cNvPr id="10" name="Immagine 9">
            <a:extLst>
              <a:ext uri="{FF2B5EF4-FFF2-40B4-BE49-F238E27FC236}">
                <a16:creationId xmlns:a16="http://schemas.microsoft.com/office/drawing/2014/main" id="{7950D17A-B7F6-8E45-BFF3-A64CAAE814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2224" y="254000"/>
            <a:ext cx="2340755" cy="1230784"/>
          </a:xfrm>
          <a:prstGeom prst="rect">
            <a:avLst/>
          </a:prstGeom>
        </p:spPr>
      </p:pic>
      <p:pic>
        <p:nvPicPr>
          <p:cNvPr id="12" name="Immagine 11">
            <a:extLst>
              <a:ext uri="{FF2B5EF4-FFF2-40B4-BE49-F238E27FC236}">
                <a16:creationId xmlns:a16="http://schemas.microsoft.com/office/drawing/2014/main" id="{E8953A79-E5E7-BD48-9F77-7ECBCD3FA3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5337" y="922809"/>
            <a:ext cx="2762251" cy="11239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B5869B-2320-43F0-B805-E4E01DFEC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693976"/>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olo 2"/>
          <p:cNvSpPr>
            <a:spLocks noGrp="1"/>
          </p:cNvSpPr>
          <p:nvPr>
            <p:ph type="title"/>
          </p:nvPr>
        </p:nvSpPr>
        <p:spPr>
          <a:xfrm>
            <a:off x="884419" y="826680"/>
            <a:ext cx="7375161" cy="1325563"/>
          </a:xfrm>
        </p:spPr>
        <p:txBody>
          <a:bodyPr>
            <a:normAutofit/>
          </a:bodyPr>
          <a:lstStyle/>
          <a:p>
            <a:pPr algn="ctr"/>
            <a:r>
              <a:rPr lang="it-IT" sz="3500" b="1" dirty="0">
                <a:solidFill>
                  <a:srgbClr val="FFFFFF"/>
                </a:solidFill>
              </a:rPr>
              <a:t>Violenza di genere</a:t>
            </a:r>
          </a:p>
        </p:txBody>
      </p:sp>
      <p:sp>
        <p:nvSpPr>
          <p:cNvPr id="2" name="Segnaposto contenuto 1"/>
          <p:cNvSpPr>
            <a:spLocks noGrp="1"/>
          </p:cNvSpPr>
          <p:nvPr>
            <p:ph idx="1"/>
          </p:nvPr>
        </p:nvSpPr>
        <p:spPr>
          <a:xfrm>
            <a:off x="884419" y="3092970"/>
            <a:ext cx="7375161" cy="2693976"/>
          </a:xfrm>
        </p:spPr>
        <p:txBody>
          <a:bodyPr>
            <a:normAutofit/>
          </a:bodyPr>
          <a:lstStyle/>
          <a:p>
            <a:r>
              <a:rPr lang="it-IT" sz="1700" dirty="0">
                <a:solidFill>
                  <a:srgbClr val="000000"/>
                </a:solidFill>
              </a:rPr>
              <a:t>Violenza contro le donne basata sul genere :</a:t>
            </a:r>
          </a:p>
          <a:p>
            <a:endParaRPr lang="it-IT" sz="1700" dirty="0">
              <a:solidFill>
                <a:srgbClr val="000000"/>
              </a:solidFill>
            </a:endParaRPr>
          </a:p>
          <a:p>
            <a:r>
              <a:rPr lang="it-IT" sz="1700" dirty="0">
                <a:solidFill>
                  <a:srgbClr val="000000"/>
                </a:solidFill>
              </a:rPr>
              <a:t>“</a:t>
            </a:r>
            <a:r>
              <a:rPr lang="it-IT" sz="1700" i="1" dirty="0">
                <a:solidFill>
                  <a:srgbClr val="000000"/>
                </a:solidFill>
              </a:rPr>
              <a:t>qualsiasi violenza diretta contro una donna </a:t>
            </a:r>
            <a:r>
              <a:rPr lang="it-IT" sz="1700" dirty="0">
                <a:solidFill>
                  <a:srgbClr val="000000"/>
                </a:solidFill>
              </a:rPr>
              <a:t>– intendendosi anche le ragazze con meno di 18 anni – </a:t>
            </a:r>
            <a:r>
              <a:rPr lang="it-IT" sz="1700" i="1" dirty="0">
                <a:solidFill>
                  <a:srgbClr val="000000"/>
                </a:solidFill>
              </a:rPr>
              <a:t>in quanto tale o che colpisca le donne in modo sproporzionato</a:t>
            </a:r>
          </a:p>
        </p:txBody>
      </p:sp>
      <p:sp>
        <p:nvSpPr>
          <p:cNvPr id="4" name="Segnaposto piè di pagina 3">
            <a:extLst>
              <a:ext uri="{FF2B5EF4-FFF2-40B4-BE49-F238E27FC236}">
                <a16:creationId xmlns:a16="http://schemas.microsoft.com/office/drawing/2014/main" id="{87BB561A-775E-2A4E-A6D7-FBE4673A728E}"/>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897029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800" decel="100000"/>
                                        <p:tgtEl>
                                          <p:spTgt spid="2">
                                            <p:txEl>
                                              <p:pRg st="0" end="0"/>
                                            </p:txEl>
                                          </p:spTgt>
                                        </p:tgtEl>
                                      </p:cBhvr>
                                    </p:animEffect>
                                    <p:anim calcmode="lin" valueType="num">
                                      <p:cBhvr>
                                        <p:cTn id="13"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linds(horizont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olo 2"/>
          <p:cNvSpPr>
            <a:spLocks noGrp="1"/>
          </p:cNvSpPr>
          <p:nvPr>
            <p:ph type="title"/>
          </p:nvPr>
        </p:nvSpPr>
        <p:spPr>
          <a:xfrm>
            <a:off x="628650" y="631825"/>
            <a:ext cx="7886700" cy="1325563"/>
          </a:xfrm>
        </p:spPr>
        <p:txBody>
          <a:bodyPr>
            <a:normAutofit/>
          </a:bodyPr>
          <a:lstStyle/>
          <a:p>
            <a:r>
              <a:rPr lang="it-IT" b="1" dirty="0"/>
              <a:t>DIRITTO interno </a:t>
            </a:r>
          </a:p>
        </p:txBody>
      </p:sp>
      <p:sp>
        <p:nvSpPr>
          <p:cNvPr id="2" name="Segnaposto contenuto 1"/>
          <p:cNvSpPr>
            <a:spLocks noGrp="1"/>
          </p:cNvSpPr>
          <p:nvPr>
            <p:ph idx="1"/>
          </p:nvPr>
        </p:nvSpPr>
        <p:spPr>
          <a:xfrm>
            <a:off x="628650" y="2057400"/>
            <a:ext cx="7886700" cy="3871762"/>
          </a:xfrm>
        </p:spPr>
        <p:txBody>
          <a:bodyPr>
            <a:normAutofit/>
          </a:bodyPr>
          <a:lstStyle/>
          <a:p>
            <a:pPr marL="0" indent="0">
              <a:buNone/>
            </a:pPr>
            <a:r>
              <a:rPr lang="it-IT" dirty="0"/>
              <a:t>CASS. SS.UU. 29 gennaio 2016 n. 10959</a:t>
            </a:r>
          </a:p>
          <a:p>
            <a:r>
              <a:rPr lang="it-IT" dirty="0"/>
              <a:t>Ricostruisce tutte le definizioni di violenza nell’ambito delle relazioni di genere alla luce delle convenzioni internazionali e, in particolare, della normativa europea e conclude “…tali definizioni, pur non comparendo nelle norme interne SONO ENTRATE A FAR PARTE DELL’ORDINAMENTO per il tramite del diritto internazionale …”</a:t>
            </a:r>
          </a:p>
        </p:txBody>
      </p:sp>
      <p:sp>
        <p:nvSpPr>
          <p:cNvPr id="4" name="Segnaposto piè di pagina 3">
            <a:extLst>
              <a:ext uri="{FF2B5EF4-FFF2-40B4-BE49-F238E27FC236}">
                <a16:creationId xmlns:a16="http://schemas.microsoft.com/office/drawing/2014/main" id="{774DE98F-21CA-7049-A0C0-5BF1A135E416}"/>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18653305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800" decel="100000"/>
                                        <p:tgtEl>
                                          <p:spTgt spid="2">
                                            <p:txEl>
                                              <p:pRg st="0" end="0"/>
                                            </p:txEl>
                                          </p:spTgt>
                                        </p:tgtEl>
                                      </p:cBhvr>
                                    </p:animEffect>
                                    <p:anim calcmode="lin" valueType="num">
                                      <p:cBhvr>
                                        <p:cTn id="17"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800" decel="100000"/>
                                        <p:tgtEl>
                                          <p:spTgt spid="2">
                                            <p:txEl>
                                              <p:pRg st="1" end="1"/>
                                            </p:txEl>
                                          </p:spTgt>
                                        </p:tgtEl>
                                      </p:cBhvr>
                                    </p:animEffect>
                                    <p:anim calcmode="lin" valueType="num">
                                      <p:cBhvr>
                                        <p:cTn id="27"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28"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29"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4F209C-C20E-4FA7-B241-1EF4F8D19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E4564234-45B0-4ED8-A9E2-199C00173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9144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olo 2"/>
          <p:cNvSpPr>
            <a:spLocks noGrp="1"/>
          </p:cNvSpPr>
          <p:nvPr>
            <p:ph type="title"/>
          </p:nvPr>
        </p:nvSpPr>
        <p:spPr>
          <a:xfrm>
            <a:off x="628650" y="365125"/>
            <a:ext cx="7886700" cy="1325563"/>
          </a:xfrm>
        </p:spPr>
        <p:txBody>
          <a:bodyPr>
            <a:normAutofit/>
          </a:bodyPr>
          <a:lstStyle/>
          <a:p>
            <a:r>
              <a:rPr lang="it-IT" b="1" dirty="0">
                <a:solidFill>
                  <a:schemeClr val="bg1">
                    <a:lumMod val="95000"/>
                    <a:lumOff val="5000"/>
                  </a:schemeClr>
                </a:solidFill>
              </a:rPr>
              <a:t>Art. 4 L. “</a:t>
            </a:r>
            <a:r>
              <a:rPr lang="it-IT" b="1" dirty="0" err="1">
                <a:solidFill>
                  <a:schemeClr val="bg1">
                    <a:lumMod val="95000"/>
                    <a:lumOff val="5000"/>
                  </a:schemeClr>
                </a:solidFill>
              </a:rPr>
              <a:t>femminicidio</a:t>
            </a:r>
            <a:r>
              <a:rPr lang="it-IT" b="1" dirty="0">
                <a:solidFill>
                  <a:schemeClr val="bg1">
                    <a:lumMod val="95000"/>
                    <a:lumOff val="5000"/>
                  </a:schemeClr>
                </a:solidFill>
              </a:rPr>
              <a:t>”</a:t>
            </a:r>
          </a:p>
        </p:txBody>
      </p:sp>
      <p:sp>
        <p:nvSpPr>
          <p:cNvPr id="2" name="Segnaposto contenuto 1"/>
          <p:cNvSpPr>
            <a:spLocks noGrp="1"/>
          </p:cNvSpPr>
          <p:nvPr>
            <p:ph idx="1"/>
          </p:nvPr>
        </p:nvSpPr>
        <p:spPr>
          <a:xfrm>
            <a:off x="628650" y="2015406"/>
            <a:ext cx="7886700" cy="4065986"/>
          </a:xfrm>
        </p:spPr>
        <p:txBody>
          <a:bodyPr anchor="ctr">
            <a:normAutofit/>
          </a:bodyPr>
          <a:lstStyle/>
          <a:p>
            <a:r>
              <a:rPr lang="it-IT" sz="1700" dirty="0">
                <a:latin typeface="Times New Roman"/>
                <a:cs typeface="Times New Roman"/>
              </a:rPr>
              <a:t>sul piano del diritto interno, con riferimento all’ordinamento italiano, non esista una definizione assoluta di violenza domestica. L’unico riferimento presente, introdotto dall’articolo 4 della Legge 15 ottobre 2013 n. 119 c.d. sul </a:t>
            </a:r>
            <a:r>
              <a:rPr lang="it-IT" sz="1700" dirty="0" err="1">
                <a:latin typeface="Times New Roman"/>
                <a:cs typeface="Times New Roman"/>
              </a:rPr>
              <a:t>femminicidio</a:t>
            </a:r>
            <a:r>
              <a:rPr lang="it-IT" sz="1700" dirty="0">
                <a:latin typeface="Times New Roman"/>
                <a:cs typeface="Times New Roman"/>
              </a:rPr>
              <a:t>  rimanda al compimento di “</a:t>
            </a:r>
            <a:r>
              <a:rPr lang="it-IT" sz="1700" i="1" dirty="0">
                <a:latin typeface="Times New Roman"/>
                <a:cs typeface="Times New Roman"/>
              </a:rPr>
              <a:t>uno o più atti gravi ovvero non episodici di violenza fisica, sessuale, psicologica o economica che si verificano all’interno della famiglia o del nucleo familiare o tra persone legate, attualmente o in passato, da un vincolo di matrimonio o da una relazione affettiva indipendentemente dal fatto che l’autore di tali atti condivida o abbia condiviso la stessa residenza con la vittima</a:t>
            </a:r>
            <a:r>
              <a:rPr lang="it-IT" sz="1700" dirty="0">
                <a:latin typeface="Times New Roman"/>
                <a:cs typeface="Times New Roman"/>
              </a:rPr>
              <a:t>”. </a:t>
            </a:r>
          </a:p>
          <a:p>
            <a:endParaRPr lang="it-IT" sz="1700" dirty="0"/>
          </a:p>
        </p:txBody>
      </p:sp>
      <p:sp>
        <p:nvSpPr>
          <p:cNvPr id="4" name="Segnaposto piè di pagina 3">
            <a:extLst>
              <a:ext uri="{FF2B5EF4-FFF2-40B4-BE49-F238E27FC236}">
                <a16:creationId xmlns:a16="http://schemas.microsoft.com/office/drawing/2014/main" id="{DC04A144-3BFC-714D-BE7B-DF9E32C6DD1A}"/>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901894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edge">
                                      <p:cBhvr>
                                        <p:cTn id="1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9ACC69-ADF2-492B-84C5-EA2CC1607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olo 2"/>
          <p:cNvSpPr>
            <a:spLocks noGrp="1"/>
          </p:cNvSpPr>
          <p:nvPr>
            <p:ph type="title"/>
          </p:nvPr>
        </p:nvSpPr>
        <p:spPr>
          <a:xfrm>
            <a:off x="707457" y="712268"/>
            <a:ext cx="7807893" cy="1193533"/>
          </a:xfrm>
        </p:spPr>
        <p:txBody>
          <a:bodyPr>
            <a:normAutofit/>
          </a:bodyPr>
          <a:lstStyle/>
          <a:p>
            <a:r>
              <a:rPr lang="it-IT" b="1" dirty="0">
                <a:solidFill>
                  <a:srgbClr val="FFFFFF"/>
                </a:solidFill>
              </a:rPr>
              <a:t>Permesso di soggiorno per finalità umanitarie </a:t>
            </a:r>
          </a:p>
        </p:txBody>
      </p:sp>
      <p:cxnSp>
        <p:nvCxnSpPr>
          <p:cNvPr id="10"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Segnaposto contenuto 1"/>
          <p:cNvSpPr>
            <a:spLocks noGrp="1"/>
          </p:cNvSpPr>
          <p:nvPr>
            <p:ph idx="1"/>
          </p:nvPr>
        </p:nvSpPr>
        <p:spPr>
          <a:xfrm>
            <a:off x="707457" y="2050181"/>
            <a:ext cx="7807893" cy="4126782"/>
          </a:xfrm>
        </p:spPr>
        <p:txBody>
          <a:bodyPr>
            <a:normAutofit/>
          </a:bodyPr>
          <a:lstStyle/>
          <a:p>
            <a:r>
              <a:rPr lang="it-IT" dirty="0">
                <a:solidFill>
                  <a:srgbClr val="FFFFFF"/>
                </a:solidFill>
              </a:rPr>
              <a:t>Tale</a:t>
            </a:r>
            <a:r>
              <a:rPr lang="it-IT" i="1" dirty="0">
                <a:solidFill>
                  <a:srgbClr val="FFFFFF"/>
                </a:solidFill>
              </a:rPr>
              <a:t> </a:t>
            </a:r>
            <a:r>
              <a:rPr lang="it-IT" dirty="0">
                <a:solidFill>
                  <a:srgbClr val="FFFFFF"/>
                </a:solidFill>
              </a:rPr>
              <a:t>definizione, mutuata dalla Convenzione di Istanbul, rimanda alle condizioni richieste per il rilascio del permesso di soggiorno per finalità umanitarie ad una donna straniera che si trovi irregolarmente sul territorio dello Stato e che intenda seguire un percorso di presa in carico per uscire dal circuito della violenza, con la conseguenza evidente che tale descrizione della violenza non può assurgere a categoria giuridica rilevante autonoma se non coniugata con le fattispecie penali esistenti.  </a:t>
            </a:r>
          </a:p>
          <a:p>
            <a:endParaRPr lang="it-IT" dirty="0">
              <a:solidFill>
                <a:srgbClr val="FFFFFF"/>
              </a:solidFill>
            </a:endParaRPr>
          </a:p>
        </p:txBody>
      </p:sp>
      <p:sp>
        <p:nvSpPr>
          <p:cNvPr id="4" name="Segnaposto piè di pagina 3">
            <a:extLst>
              <a:ext uri="{FF2B5EF4-FFF2-40B4-BE49-F238E27FC236}">
                <a16:creationId xmlns:a16="http://schemas.microsoft.com/office/drawing/2014/main" id="{36909EFD-4549-4845-BD62-635684C9043E}"/>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300179943"/>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2">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0"/>
            <a:ext cx="8301608" cy="1403648"/>
          </a:xfrm>
        </p:spPr>
        <p:txBody>
          <a:bodyPr>
            <a:normAutofit/>
          </a:bodyPr>
          <a:lstStyle/>
          <a:p>
            <a:pPr>
              <a:lnSpc>
                <a:spcPct val="50000"/>
              </a:lnSpc>
            </a:pPr>
            <a:br>
              <a:rPr lang="it-IT" sz="2400" dirty="0">
                <a:solidFill>
                  <a:srgbClr val="009DD9"/>
                </a:solidFill>
              </a:rPr>
            </a:br>
            <a:br>
              <a:rPr lang="it-IT" sz="2400" b="1" dirty="0">
                <a:solidFill>
                  <a:srgbClr val="006600"/>
                </a:solidFill>
              </a:rPr>
            </a:br>
            <a:r>
              <a:rPr lang="it-IT" sz="2400" b="1" dirty="0">
                <a:solidFill>
                  <a:srgbClr val="006600"/>
                </a:solidFill>
              </a:rPr>
              <a:t>I TIPI DI VIOLENZA </a:t>
            </a:r>
            <a:br>
              <a:rPr lang="it-IT" sz="2400" b="1" dirty="0">
                <a:solidFill>
                  <a:srgbClr val="006600"/>
                </a:solidFill>
              </a:rPr>
            </a:br>
            <a:br>
              <a:rPr lang="it-IT" sz="2400" b="1" dirty="0">
                <a:solidFill>
                  <a:srgbClr val="006600"/>
                </a:solidFill>
              </a:rPr>
            </a:br>
            <a:r>
              <a:rPr lang="it-IT" sz="2400" b="1" dirty="0">
                <a:solidFill>
                  <a:srgbClr val="006600"/>
                </a:solidFill>
              </a:rPr>
              <a:t>SOGGETTIVO – OGGETTIVO </a:t>
            </a:r>
            <a:br>
              <a:rPr lang="it-IT" sz="2400" b="1" dirty="0">
                <a:solidFill>
                  <a:srgbClr val="006600"/>
                </a:solidFill>
              </a:rPr>
            </a:br>
            <a:endParaRPr lang="it-IT" sz="2400" b="1" dirty="0">
              <a:solidFill>
                <a:srgbClr val="006600"/>
              </a:solidFill>
            </a:endParaRPr>
          </a:p>
        </p:txBody>
      </p:sp>
      <p:sp>
        <p:nvSpPr>
          <p:cNvPr id="3" name="Segnaposto contenuto 2"/>
          <p:cNvSpPr>
            <a:spLocks noGrp="1"/>
          </p:cNvSpPr>
          <p:nvPr>
            <p:ph idx="1"/>
          </p:nvPr>
        </p:nvSpPr>
        <p:spPr>
          <a:xfrm>
            <a:off x="179512" y="1268760"/>
            <a:ext cx="7886700" cy="5328592"/>
          </a:xfrm>
        </p:spPr>
        <p:txBody>
          <a:bodyPr/>
          <a:lstStyle/>
          <a:p>
            <a:r>
              <a:rPr lang="it-IT" dirty="0"/>
              <a:t>Da un punto di vista </a:t>
            </a:r>
            <a:r>
              <a:rPr lang="it-IT" b="1" dirty="0">
                <a:solidFill>
                  <a:srgbClr val="006600"/>
                </a:solidFill>
              </a:rPr>
              <a:t>soggettivo</a:t>
            </a:r>
            <a:r>
              <a:rPr lang="it-IT" dirty="0"/>
              <a:t>, non solo violenza tra coniugi o conviventi, ma anche di relazioni tra </a:t>
            </a:r>
          </a:p>
          <a:p>
            <a:endParaRPr lang="it-IT" dirty="0"/>
          </a:p>
          <a:p>
            <a:r>
              <a:rPr lang="it-IT" dirty="0"/>
              <a:t>1) figlio/genitore</a:t>
            </a:r>
          </a:p>
          <a:p>
            <a:endParaRPr lang="it-IT" dirty="0"/>
          </a:p>
          <a:p>
            <a:r>
              <a:rPr lang="it-IT" dirty="0"/>
              <a:t>2) fratello/sorella</a:t>
            </a:r>
          </a:p>
          <a:p>
            <a:endParaRPr lang="it-IT" dirty="0"/>
          </a:p>
          <a:p>
            <a:r>
              <a:rPr lang="it-IT" dirty="0"/>
              <a:t>3) nipote/nonno</a:t>
            </a:r>
          </a:p>
        </p:txBody>
      </p:sp>
      <p:sp>
        <p:nvSpPr>
          <p:cNvPr id="4" name="Segnaposto piè di pagina 3">
            <a:extLst>
              <a:ext uri="{FF2B5EF4-FFF2-40B4-BE49-F238E27FC236}">
                <a16:creationId xmlns:a16="http://schemas.microsoft.com/office/drawing/2014/main" id="{37A2C446-8DC2-0B4A-9DD5-B525FB543E9C}"/>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48326132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2"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28650" y="631825"/>
            <a:ext cx="7886700" cy="1325563"/>
          </a:xfrm>
        </p:spPr>
        <p:txBody>
          <a:bodyPr>
            <a:normAutofit/>
          </a:bodyPr>
          <a:lstStyle/>
          <a:p>
            <a:r>
              <a:rPr lang="it-IT" b="1"/>
              <a:t>OGGETTIVO</a:t>
            </a:r>
          </a:p>
        </p:txBody>
      </p:sp>
      <p:sp>
        <p:nvSpPr>
          <p:cNvPr id="3" name="Segnaposto contenuto 2"/>
          <p:cNvSpPr>
            <a:spLocks noGrp="1"/>
          </p:cNvSpPr>
          <p:nvPr>
            <p:ph idx="1"/>
          </p:nvPr>
        </p:nvSpPr>
        <p:spPr>
          <a:xfrm>
            <a:off x="628650" y="2057400"/>
            <a:ext cx="7886700" cy="3871762"/>
          </a:xfrm>
        </p:spPr>
        <p:txBody>
          <a:bodyPr>
            <a:normAutofit/>
          </a:bodyPr>
          <a:lstStyle/>
          <a:p>
            <a:r>
              <a:rPr lang="it-IT" b="1"/>
              <a:t>Violenza psicologica</a:t>
            </a:r>
            <a:r>
              <a:rPr lang="it-IT"/>
              <a:t> : intimidazioni, minacce, vessazioni, denigrazioni, rimproveri continui e persecutori (atteggiamenti che, in un primo momento, non sono neppure percepiti come violenza da parte della stessa vittima) </a:t>
            </a:r>
          </a:p>
          <a:p>
            <a:r>
              <a:rPr lang="it-IT" b="1"/>
              <a:t>Violenza fisica : </a:t>
            </a:r>
            <a:r>
              <a:rPr lang="it-IT"/>
              <a:t>non solo produrre lividi, ferite e fratture, ma anche urlare e aggredire verbalmente la vittima, spaccare oggetti, mettere le mani al collo, minacciarla con armi o coltelli;</a:t>
            </a:r>
          </a:p>
        </p:txBody>
      </p:sp>
      <p:sp>
        <p:nvSpPr>
          <p:cNvPr id="4" name="Segnaposto piè di pagina 3">
            <a:extLst>
              <a:ext uri="{FF2B5EF4-FFF2-40B4-BE49-F238E27FC236}">
                <a16:creationId xmlns:a16="http://schemas.microsoft.com/office/drawing/2014/main" id="{43B643D2-424B-4D42-BE89-F5BE087F2061}"/>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02731166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628650" y="2057400"/>
            <a:ext cx="7886700" cy="3871762"/>
          </a:xfrm>
        </p:spPr>
        <p:txBody>
          <a:bodyPr>
            <a:normAutofit/>
          </a:bodyPr>
          <a:lstStyle/>
          <a:p>
            <a:r>
              <a:rPr lang="it-IT" b="1"/>
              <a:t>Violenza economica </a:t>
            </a:r>
            <a:r>
              <a:rPr lang="it-IT" dirty="0"/>
              <a:t>: atteggiamenti – spesso non riconosciuti come violenza – volti ad impedire che il familiare diventi economicamente indipendente, in modo da poter esercitare su di lui un controllo indiretto ma incisivo</a:t>
            </a:r>
          </a:p>
          <a:p>
            <a:r>
              <a:rPr lang="it-IT" b="1"/>
              <a:t>Violenza “assistita” </a:t>
            </a:r>
            <a:r>
              <a:rPr lang="it-IT" dirty="0"/>
              <a:t>: violenza subita non dal minore in prima persona, ma cui il minore assiste o direttamente (trovandosi nella stessa stanza in cui i genitori stanno litigando) o indirettamente (essendo a conoscenza della violenza) o percependone gli effetti</a:t>
            </a:r>
          </a:p>
        </p:txBody>
      </p:sp>
      <p:sp>
        <p:nvSpPr>
          <p:cNvPr id="2" name="Segnaposto piè di pagina 1">
            <a:extLst>
              <a:ext uri="{FF2B5EF4-FFF2-40B4-BE49-F238E27FC236}">
                <a16:creationId xmlns:a16="http://schemas.microsoft.com/office/drawing/2014/main" id="{9C40E017-B7FC-3742-8226-1F1A39EE2489}"/>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66438906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C67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egnaposto contenuto 5" descr="stalking-violenza.pdf"/>
          <p:cNvPicPr>
            <a:picLocks noGrp="1" noChangeAspect="1"/>
          </p:cNvPicPr>
          <p:nvPr>
            <p:ph idx="1"/>
          </p:nvPr>
        </p:nvPicPr>
        <p:blipFill>
          <a:blip r:embed="rId2">
            <a:extLst>
              <a:ext uri="{28A0092B-C50C-407E-A947-70E740481C1C}">
                <a14:useLocalDpi xmlns:a14="http://schemas.microsoft.com/office/drawing/2010/main" val="0"/>
              </a:ext>
            </a:extLst>
          </a:blip>
          <a:srcRect t="9880" b="9880"/>
          <a:stretch>
            <a:fillRect/>
          </a:stretch>
        </p:blipFill>
        <p:spPr>
          <a:xfrm>
            <a:off x="1100498" y="643467"/>
            <a:ext cx="6943003" cy="5571066"/>
          </a:xfrm>
          <a:prstGeom prst="rect">
            <a:avLst/>
          </a:prstGeom>
        </p:spPr>
      </p:pic>
      <p:sp>
        <p:nvSpPr>
          <p:cNvPr id="2" name="Segnaposto piè di pagina 1">
            <a:extLst>
              <a:ext uri="{FF2B5EF4-FFF2-40B4-BE49-F238E27FC236}">
                <a16:creationId xmlns:a16="http://schemas.microsoft.com/office/drawing/2014/main" id="{44DBC721-5BFE-4342-A30A-D29F5A0286E0}"/>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50116290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241173" y="1268760"/>
            <a:ext cx="7886700" cy="3871762"/>
          </a:xfrm>
        </p:spPr>
        <p:txBody>
          <a:bodyPr>
            <a:normAutofit/>
          </a:bodyPr>
          <a:lstStyle/>
          <a:p>
            <a:endParaRPr lang="it-IT" dirty="0">
              <a:latin typeface="Wingdings"/>
            </a:endParaRPr>
          </a:p>
          <a:p>
            <a:endParaRPr lang="it-IT" dirty="0">
              <a:latin typeface="Wingdings"/>
            </a:endParaRPr>
          </a:p>
          <a:p>
            <a:r>
              <a:rPr lang="it-IT" dirty="0">
                <a:latin typeface="Wingdings"/>
              </a:rPr>
              <a:t> </a:t>
            </a:r>
            <a:r>
              <a:rPr lang="it-IT" b="1" dirty="0"/>
              <a:t>Le donne straniere hanno subito violenza fisica o sessuale in misura simile alle italiane</a:t>
            </a:r>
            <a:r>
              <a:rPr lang="it-IT" dirty="0"/>
              <a:t> (31,3% e 31,5%). La violenza fisica è più frequente fra le straniere (25,7% contro 19,6%), mentre quella sessuale più tra le italiane (21,5% contro 16,2%).</a:t>
            </a:r>
          </a:p>
          <a:p>
            <a:pPr marL="0" indent="0">
              <a:buNone/>
            </a:pPr>
            <a:r>
              <a:rPr lang="it-IT" dirty="0"/>
              <a:t> </a:t>
            </a:r>
          </a:p>
          <a:p>
            <a:r>
              <a:rPr lang="it-IT" dirty="0">
                <a:latin typeface="Wingdings"/>
              </a:rPr>
              <a:t> </a:t>
            </a:r>
            <a:r>
              <a:rPr lang="it-IT" b="1" dirty="0"/>
              <a:t>I partner attuali o ex commettono le violenze più gravi.</a:t>
            </a:r>
            <a:r>
              <a:rPr lang="it-IT" dirty="0"/>
              <a:t> Il 62,7% degli stupri è commesso da un partner attuale o precedente. Gli sconosciuti sono nella maggior parte dei casi autori di molestie sessuali (76,8%). </a:t>
            </a:r>
          </a:p>
          <a:p>
            <a:endParaRPr lang="it-IT" dirty="0"/>
          </a:p>
          <a:p>
            <a:endParaRPr lang="it-IT" dirty="0"/>
          </a:p>
        </p:txBody>
      </p:sp>
      <p:sp>
        <p:nvSpPr>
          <p:cNvPr id="2" name="Segnaposto piè di pagina 1">
            <a:extLst>
              <a:ext uri="{FF2B5EF4-FFF2-40B4-BE49-F238E27FC236}">
                <a16:creationId xmlns:a16="http://schemas.microsoft.com/office/drawing/2014/main" id="{82591DB5-4AE6-F94D-9D0C-3BF5AEB3E384}"/>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21505566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9ACC69-ADF2-492B-84C5-EA2CC1607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764607" y="1052736"/>
            <a:ext cx="7807893" cy="4126782"/>
          </a:xfrm>
        </p:spPr>
        <p:txBody>
          <a:bodyPr>
            <a:normAutofit/>
          </a:bodyPr>
          <a:lstStyle/>
          <a:p>
            <a:endParaRPr lang="it-IT" sz="1600" dirty="0">
              <a:solidFill>
                <a:srgbClr val="FFFFFF"/>
              </a:solidFill>
            </a:endParaRPr>
          </a:p>
          <a:p>
            <a:r>
              <a:rPr lang="it-IT" sz="1600" dirty="0">
                <a:solidFill>
                  <a:srgbClr val="FFFFFF"/>
                </a:solidFill>
              </a:rPr>
              <a:t>Negli ultimi 5 anni le violenze fisiche o sessuali sono passate dal 13,3% all’11,3%, rispetto ai 5 anni precedenti il 2006.</a:t>
            </a:r>
          </a:p>
          <a:p>
            <a:r>
              <a:rPr lang="it-IT" sz="1600" dirty="0">
                <a:solidFill>
                  <a:srgbClr val="FFFFFF"/>
                </a:solidFill>
              </a:rPr>
              <a:t>E’ in calo sia la violenza fisica sia la sessuale ed anche la violenza psicologica dal partner attuale (dal 42,3% al 26,4%), soprattutto se non affiancata da violenza fisica e sessuale grazie a:</a:t>
            </a:r>
          </a:p>
          <a:p>
            <a:r>
              <a:rPr lang="it-IT" sz="1600" dirty="0">
                <a:solidFill>
                  <a:srgbClr val="FFFFFF"/>
                </a:solidFill>
              </a:rPr>
              <a:t>una </a:t>
            </a:r>
            <a:r>
              <a:rPr lang="it-IT" sz="1600" b="1" dirty="0">
                <a:solidFill>
                  <a:srgbClr val="FFFFFF"/>
                </a:solidFill>
              </a:rPr>
              <a:t>maggiore informazione</a:t>
            </a:r>
            <a:r>
              <a:rPr lang="it-IT" sz="1600" dirty="0">
                <a:solidFill>
                  <a:srgbClr val="FFFFFF"/>
                </a:solidFill>
              </a:rPr>
              <a:t>, il lavoro sul campo, un </a:t>
            </a:r>
            <a:r>
              <a:rPr lang="it-IT" sz="1600" b="1" dirty="0">
                <a:solidFill>
                  <a:srgbClr val="FFFFFF"/>
                </a:solidFill>
              </a:rPr>
              <a:t>clima sociale di maggiore condanna della violenza</a:t>
            </a:r>
            <a:r>
              <a:rPr lang="it-IT" sz="1600" dirty="0">
                <a:solidFill>
                  <a:srgbClr val="FFFFFF"/>
                </a:solidFill>
              </a:rPr>
              <a:t>. </a:t>
            </a:r>
          </a:p>
          <a:p>
            <a:r>
              <a:rPr lang="it-IT" sz="1600" dirty="0">
                <a:solidFill>
                  <a:srgbClr val="FFFFFF"/>
                </a:solidFill>
              </a:rPr>
              <a:t>la maggiore capacità delle donne di </a:t>
            </a:r>
            <a:r>
              <a:rPr lang="it-IT" sz="1600" b="1" dirty="0">
                <a:solidFill>
                  <a:srgbClr val="FFFFFF"/>
                </a:solidFill>
              </a:rPr>
              <a:t>uscire dalle relazioni violente </a:t>
            </a:r>
            <a:r>
              <a:rPr lang="it-IT" sz="1600" dirty="0">
                <a:solidFill>
                  <a:srgbClr val="FFFFFF"/>
                </a:solidFill>
              </a:rPr>
              <a:t>o di prevenirle</a:t>
            </a:r>
          </a:p>
          <a:p>
            <a:r>
              <a:rPr lang="it-IT" sz="1600" b="1" dirty="0">
                <a:solidFill>
                  <a:srgbClr val="FFFFFF"/>
                </a:solidFill>
              </a:rPr>
              <a:t>maggiore consapevolezza:</a:t>
            </a:r>
            <a:r>
              <a:rPr lang="it-IT" sz="1600" dirty="0">
                <a:solidFill>
                  <a:srgbClr val="FFFFFF"/>
                </a:solidFill>
              </a:rPr>
              <a:t> più spesso considerano la violenza </a:t>
            </a:r>
            <a:r>
              <a:rPr lang="it-IT" sz="1600" dirty="0" err="1">
                <a:solidFill>
                  <a:srgbClr val="FFFFFF"/>
                </a:solidFill>
              </a:rPr>
              <a:t>subìta</a:t>
            </a:r>
            <a:r>
              <a:rPr lang="it-IT" sz="1600" dirty="0">
                <a:solidFill>
                  <a:srgbClr val="FFFFFF"/>
                </a:solidFill>
              </a:rPr>
              <a:t> un reato (dal 14,3% al 29,6% per la violenza da partner) e </a:t>
            </a:r>
            <a:r>
              <a:rPr lang="it-IT" sz="1600" b="1" dirty="0">
                <a:solidFill>
                  <a:srgbClr val="FFFFFF"/>
                </a:solidFill>
              </a:rPr>
              <a:t>la denunciano di più</a:t>
            </a:r>
            <a:r>
              <a:rPr lang="it-IT" sz="1600" dirty="0">
                <a:solidFill>
                  <a:srgbClr val="FFFFFF"/>
                </a:solidFill>
              </a:rPr>
              <a:t> alle Forze dell’ordine (dal 6,7% all’11,8%), del cui lavoro sono soddisfatte.</a:t>
            </a:r>
          </a:p>
          <a:p>
            <a:r>
              <a:rPr lang="it-IT" sz="1600" dirty="0">
                <a:solidFill>
                  <a:srgbClr val="FFFFFF"/>
                </a:solidFill>
              </a:rPr>
              <a:t>Più spesso ne parlano con qualcuno e cercano aiuto presso i servizi specializzati, centri antiviolenza, sportelli (dal 2,4% al 4,9%). </a:t>
            </a:r>
          </a:p>
        </p:txBody>
      </p:sp>
      <p:sp>
        <p:nvSpPr>
          <p:cNvPr id="2" name="Segnaposto piè di pagina 1">
            <a:extLst>
              <a:ext uri="{FF2B5EF4-FFF2-40B4-BE49-F238E27FC236}">
                <a16:creationId xmlns:a16="http://schemas.microsoft.com/office/drawing/2014/main" id="{593A6893-092C-B148-9511-7A1F9DDCF30F}"/>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180430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down)">
                                      <p:cBhvr>
                                        <p:cTn id="43" dur="580">
                                          <p:stCondLst>
                                            <p:cond delay="0"/>
                                          </p:stCondLst>
                                        </p:cTn>
                                        <p:tgtEl>
                                          <p:spTgt spid="3">
                                            <p:txEl>
                                              <p:pRg st="3" end="3"/>
                                            </p:txEl>
                                          </p:spTgt>
                                        </p:tgtEl>
                                      </p:cBhvr>
                                    </p:animEffect>
                                    <p:anim calcmode="lin" valueType="num">
                                      <p:cBhvr>
                                        <p:cTn id="4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3" end="3"/>
                                            </p:txEl>
                                          </p:spTgt>
                                        </p:tgtEl>
                                      </p:cBhvr>
                                      <p:to x="100000" y="60000"/>
                                    </p:animScale>
                                    <p:animScale>
                                      <p:cBhvr>
                                        <p:cTn id="50" dur="166" decel="50000">
                                          <p:stCondLst>
                                            <p:cond delay="676"/>
                                          </p:stCondLst>
                                        </p:cTn>
                                        <p:tgtEl>
                                          <p:spTgt spid="3">
                                            <p:txEl>
                                              <p:pRg st="3" end="3"/>
                                            </p:txEl>
                                          </p:spTgt>
                                        </p:tgtEl>
                                      </p:cBhvr>
                                      <p:to x="100000" y="100000"/>
                                    </p:animScale>
                                    <p:animScale>
                                      <p:cBhvr>
                                        <p:cTn id="51" dur="26">
                                          <p:stCondLst>
                                            <p:cond delay="1312"/>
                                          </p:stCondLst>
                                        </p:cTn>
                                        <p:tgtEl>
                                          <p:spTgt spid="3">
                                            <p:txEl>
                                              <p:pRg st="3" end="3"/>
                                            </p:txEl>
                                          </p:spTgt>
                                        </p:tgtEl>
                                      </p:cBhvr>
                                      <p:to x="100000" y="80000"/>
                                    </p:animScale>
                                    <p:animScale>
                                      <p:cBhvr>
                                        <p:cTn id="52" dur="166" decel="50000">
                                          <p:stCondLst>
                                            <p:cond delay="1338"/>
                                          </p:stCondLst>
                                        </p:cTn>
                                        <p:tgtEl>
                                          <p:spTgt spid="3">
                                            <p:txEl>
                                              <p:pRg st="3" end="3"/>
                                            </p:txEl>
                                          </p:spTgt>
                                        </p:tgtEl>
                                      </p:cBhvr>
                                      <p:to x="100000" y="100000"/>
                                    </p:animScale>
                                    <p:animScale>
                                      <p:cBhvr>
                                        <p:cTn id="53" dur="26">
                                          <p:stCondLst>
                                            <p:cond delay="1642"/>
                                          </p:stCondLst>
                                        </p:cTn>
                                        <p:tgtEl>
                                          <p:spTgt spid="3">
                                            <p:txEl>
                                              <p:pRg st="3" end="3"/>
                                            </p:txEl>
                                          </p:spTgt>
                                        </p:tgtEl>
                                      </p:cBhvr>
                                      <p:to x="100000" y="90000"/>
                                    </p:animScale>
                                    <p:animScale>
                                      <p:cBhvr>
                                        <p:cTn id="54" dur="166" decel="50000">
                                          <p:stCondLst>
                                            <p:cond delay="1668"/>
                                          </p:stCondLst>
                                        </p:cTn>
                                        <p:tgtEl>
                                          <p:spTgt spid="3">
                                            <p:txEl>
                                              <p:pRg st="3" end="3"/>
                                            </p:txEl>
                                          </p:spTgt>
                                        </p:tgtEl>
                                      </p:cBhvr>
                                      <p:to x="100000" y="100000"/>
                                    </p:animScale>
                                    <p:animScale>
                                      <p:cBhvr>
                                        <p:cTn id="55" dur="26">
                                          <p:stCondLst>
                                            <p:cond delay="1808"/>
                                          </p:stCondLst>
                                        </p:cTn>
                                        <p:tgtEl>
                                          <p:spTgt spid="3">
                                            <p:txEl>
                                              <p:pRg st="3" end="3"/>
                                            </p:txEl>
                                          </p:spTgt>
                                        </p:tgtEl>
                                      </p:cBhvr>
                                      <p:to x="100000" y="95000"/>
                                    </p:animScale>
                                    <p:animScale>
                                      <p:cBhvr>
                                        <p:cTn id="56" dur="166" decel="50000">
                                          <p:stCondLst>
                                            <p:cond delay="1834"/>
                                          </p:stCondLst>
                                        </p:cTn>
                                        <p:tgtEl>
                                          <p:spTgt spid="3">
                                            <p:txEl>
                                              <p:pRg st="3" end="3"/>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animEffect transition="in" filter="wipe(down)">
                                      <p:cBhvr>
                                        <p:cTn id="79" dur="580">
                                          <p:stCondLst>
                                            <p:cond delay="0"/>
                                          </p:stCondLst>
                                        </p:cTn>
                                        <p:tgtEl>
                                          <p:spTgt spid="3">
                                            <p:txEl>
                                              <p:pRg st="5" end="5"/>
                                            </p:txEl>
                                          </p:spTgt>
                                        </p:tgtEl>
                                      </p:cBhvr>
                                    </p:animEffect>
                                    <p:anim calcmode="lin" valueType="num">
                                      <p:cBhvr>
                                        <p:cTn id="8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5" end="5"/>
                                            </p:txEl>
                                          </p:spTgt>
                                        </p:tgtEl>
                                      </p:cBhvr>
                                      <p:to x="100000" y="60000"/>
                                    </p:animScale>
                                    <p:animScale>
                                      <p:cBhvr>
                                        <p:cTn id="86" dur="166" decel="50000">
                                          <p:stCondLst>
                                            <p:cond delay="676"/>
                                          </p:stCondLst>
                                        </p:cTn>
                                        <p:tgtEl>
                                          <p:spTgt spid="3">
                                            <p:txEl>
                                              <p:pRg st="5" end="5"/>
                                            </p:txEl>
                                          </p:spTgt>
                                        </p:tgtEl>
                                      </p:cBhvr>
                                      <p:to x="100000" y="100000"/>
                                    </p:animScale>
                                    <p:animScale>
                                      <p:cBhvr>
                                        <p:cTn id="87" dur="26">
                                          <p:stCondLst>
                                            <p:cond delay="1312"/>
                                          </p:stCondLst>
                                        </p:cTn>
                                        <p:tgtEl>
                                          <p:spTgt spid="3">
                                            <p:txEl>
                                              <p:pRg st="5" end="5"/>
                                            </p:txEl>
                                          </p:spTgt>
                                        </p:tgtEl>
                                      </p:cBhvr>
                                      <p:to x="100000" y="80000"/>
                                    </p:animScale>
                                    <p:animScale>
                                      <p:cBhvr>
                                        <p:cTn id="88" dur="166" decel="50000">
                                          <p:stCondLst>
                                            <p:cond delay="1338"/>
                                          </p:stCondLst>
                                        </p:cTn>
                                        <p:tgtEl>
                                          <p:spTgt spid="3">
                                            <p:txEl>
                                              <p:pRg st="5" end="5"/>
                                            </p:txEl>
                                          </p:spTgt>
                                        </p:tgtEl>
                                      </p:cBhvr>
                                      <p:to x="100000" y="100000"/>
                                    </p:animScale>
                                    <p:animScale>
                                      <p:cBhvr>
                                        <p:cTn id="89" dur="26">
                                          <p:stCondLst>
                                            <p:cond delay="1642"/>
                                          </p:stCondLst>
                                        </p:cTn>
                                        <p:tgtEl>
                                          <p:spTgt spid="3">
                                            <p:txEl>
                                              <p:pRg st="5" end="5"/>
                                            </p:txEl>
                                          </p:spTgt>
                                        </p:tgtEl>
                                      </p:cBhvr>
                                      <p:to x="100000" y="90000"/>
                                    </p:animScale>
                                    <p:animScale>
                                      <p:cBhvr>
                                        <p:cTn id="90" dur="166" decel="50000">
                                          <p:stCondLst>
                                            <p:cond delay="1668"/>
                                          </p:stCondLst>
                                        </p:cTn>
                                        <p:tgtEl>
                                          <p:spTgt spid="3">
                                            <p:txEl>
                                              <p:pRg st="5" end="5"/>
                                            </p:txEl>
                                          </p:spTgt>
                                        </p:tgtEl>
                                      </p:cBhvr>
                                      <p:to x="100000" y="100000"/>
                                    </p:animScale>
                                    <p:animScale>
                                      <p:cBhvr>
                                        <p:cTn id="91" dur="26">
                                          <p:stCondLst>
                                            <p:cond delay="1808"/>
                                          </p:stCondLst>
                                        </p:cTn>
                                        <p:tgtEl>
                                          <p:spTgt spid="3">
                                            <p:txEl>
                                              <p:pRg st="5" end="5"/>
                                            </p:txEl>
                                          </p:spTgt>
                                        </p:tgtEl>
                                      </p:cBhvr>
                                      <p:to x="100000" y="95000"/>
                                    </p:animScale>
                                    <p:animScale>
                                      <p:cBhvr>
                                        <p:cTn id="92" dur="166" decel="50000">
                                          <p:stCondLst>
                                            <p:cond delay="1834"/>
                                          </p:stCondLst>
                                        </p:cTn>
                                        <p:tgtEl>
                                          <p:spTgt spid="3">
                                            <p:txEl>
                                              <p:pRg st="5" end="5"/>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6" end="6"/>
                                            </p:txEl>
                                          </p:spTgt>
                                        </p:tgtEl>
                                        <p:attrNameLst>
                                          <p:attrName>style.visibility</p:attrName>
                                        </p:attrNameLst>
                                      </p:cBhvr>
                                      <p:to>
                                        <p:strVal val="visible"/>
                                      </p:to>
                                    </p:set>
                                    <p:animEffect transition="in" filter="wipe(down)">
                                      <p:cBhvr>
                                        <p:cTn id="97" dur="580">
                                          <p:stCondLst>
                                            <p:cond delay="0"/>
                                          </p:stCondLst>
                                        </p:cTn>
                                        <p:tgtEl>
                                          <p:spTgt spid="3">
                                            <p:txEl>
                                              <p:pRg st="6" end="6"/>
                                            </p:txEl>
                                          </p:spTgt>
                                        </p:tgtEl>
                                      </p:cBhvr>
                                    </p:animEffect>
                                    <p:anim calcmode="lin" valueType="num">
                                      <p:cBhvr>
                                        <p:cTn id="98"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6" end="6"/>
                                            </p:txEl>
                                          </p:spTgt>
                                        </p:tgtEl>
                                      </p:cBhvr>
                                      <p:to x="100000" y="60000"/>
                                    </p:animScale>
                                    <p:animScale>
                                      <p:cBhvr>
                                        <p:cTn id="104" dur="166" decel="50000">
                                          <p:stCondLst>
                                            <p:cond delay="676"/>
                                          </p:stCondLst>
                                        </p:cTn>
                                        <p:tgtEl>
                                          <p:spTgt spid="3">
                                            <p:txEl>
                                              <p:pRg st="6" end="6"/>
                                            </p:txEl>
                                          </p:spTgt>
                                        </p:tgtEl>
                                      </p:cBhvr>
                                      <p:to x="100000" y="100000"/>
                                    </p:animScale>
                                    <p:animScale>
                                      <p:cBhvr>
                                        <p:cTn id="105" dur="26">
                                          <p:stCondLst>
                                            <p:cond delay="1312"/>
                                          </p:stCondLst>
                                        </p:cTn>
                                        <p:tgtEl>
                                          <p:spTgt spid="3">
                                            <p:txEl>
                                              <p:pRg st="6" end="6"/>
                                            </p:txEl>
                                          </p:spTgt>
                                        </p:tgtEl>
                                      </p:cBhvr>
                                      <p:to x="100000" y="80000"/>
                                    </p:animScale>
                                    <p:animScale>
                                      <p:cBhvr>
                                        <p:cTn id="106" dur="166" decel="50000">
                                          <p:stCondLst>
                                            <p:cond delay="1338"/>
                                          </p:stCondLst>
                                        </p:cTn>
                                        <p:tgtEl>
                                          <p:spTgt spid="3">
                                            <p:txEl>
                                              <p:pRg st="6" end="6"/>
                                            </p:txEl>
                                          </p:spTgt>
                                        </p:tgtEl>
                                      </p:cBhvr>
                                      <p:to x="100000" y="100000"/>
                                    </p:animScale>
                                    <p:animScale>
                                      <p:cBhvr>
                                        <p:cTn id="107" dur="26">
                                          <p:stCondLst>
                                            <p:cond delay="1642"/>
                                          </p:stCondLst>
                                        </p:cTn>
                                        <p:tgtEl>
                                          <p:spTgt spid="3">
                                            <p:txEl>
                                              <p:pRg st="6" end="6"/>
                                            </p:txEl>
                                          </p:spTgt>
                                        </p:tgtEl>
                                      </p:cBhvr>
                                      <p:to x="100000" y="90000"/>
                                    </p:animScale>
                                    <p:animScale>
                                      <p:cBhvr>
                                        <p:cTn id="108" dur="166" decel="50000">
                                          <p:stCondLst>
                                            <p:cond delay="1668"/>
                                          </p:stCondLst>
                                        </p:cTn>
                                        <p:tgtEl>
                                          <p:spTgt spid="3">
                                            <p:txEl>
                                              <p:pRg st="6" end="6"/>
                                            </p:txEl>
                                          </p:spTgt>
                                        </p:tgtEl>
                                      </p:cBhvr>
                                      <p:to x="100000" y="100000"/>
                                    </p:animScale>
                                    <p:animScale>
                                      <p:cBhvr>
                                        <p:cTn id="109" dur="26">
                                          <p:stCondLst>
                                            <p:cond delay="1808"/>
                                          </p:stCondLst>
                                        </p:cTn>
                                        <p:tgtEl>
                                          <p:spTgt spid="3">
                                            <p:txEl>
                                              <p:pRg st="6" end="6"/>
                                            </p:txEl>
                                          </p:spTgt>
                                        </p:tgtEl>
                                      </p:cBhvr>
                                      <p:to x="100000" y="95000"/>
                                    </p:animScale>
                                    <p:animScale>
                                      <p:cBhvr>
                                        <p:cTn id="110"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olo 1"/>
          <p:cNvSpPr>
            <a:spLocks noGrp="1"/>
          </p:cNvSpPr>
          <p:nvPr>
            <p:ph type="title"/>
          </p:nvPr>
        </p:nvSpPr>
        <p:spPr>
          <a:xfrm>
            <a:off x="678657" y="2415322"/>
            <a:ext cx="2588798" cy="2399869"/>
          </a:xfrm>
        </p:spPr>
        <p:txBody>
          <a:bodyPr>
            <a:normAutofit/>
          </a:bodyPr>
          <a:lstStyle/>
          <a:p>
            <a:pPr algn="ctr"/>
            <a:r>
              <a:rPr lang="it-IT" sz="3500" dirty="0">
                <a:solidFill>
                  <a:srgbClr val="FFFFFF"/>
                </a:solidFill>
              </a:rPr>
              <a:t>violenza</a:t>
            </a:r>
          </a:p>
        </p:txBody>
      </p:sp>
      <p:sp>
        <p:nvSpPr>
          <p:cNvPr id="3" name="Segnaposto contenuto 2"/>
          <p:cNvSpPr>
            <a:spLocks noGrp="1"/>
          </p:cNvSpPr>
          <p:nvPr>
            <p:ph idx="1"/>
          </p:nvPr>
        </p:nvSpPr>
        <p:spPr>
          <a:xfrm>
            <a:off x="3840480" y="804672"/>
            <a:ext cx="4711446" cy="5248656"/>
          </a:xfrm>
        </p:spPr>
        <p:txBody>
          <a:bodyPr anchor="ctr">
            <a:normAutofit/>
          </a:bodyPr>
          <a:lstStyle/>
          <a:p>
            <a:r>
              <a:rPr lang="it-IT" sz="1700" dirty="0"/>
              <a:t>Vi sono diverse definizioni di violenza contro le donne o violenza di genere, alcune si basano su fonti normative sovranazionali altre su studi scientifici attinenti al campo della sociologia, psicologia e della criminologia.</a:t>
            </a:r>
          </a:p>
          <a:p>
            <a:r>
              <a:rPr lang="it-IT" sz="1700" dirty="0"/>
              <a:t>Dalle fonti normative di natura internazionale abbiamo la dichiarazione sull’eliminazione della violenza contro le donne approvata dall’assemblea generale delle Nazioni Unite il 20 dicembre 1993 che, all’art. 1, definisce la violenza contro le donne come “ogni atto di violenza ….</a:t>
            </a:r>
          </a:p>
        </p:txBody>
      </p:sp>
      <p:sp>
        <p:nvSpPr>
          <p:cNvPr id="4" name="Segnaposto piè di pagina 3">
            <a:extLst>
              <a:ext uri="{FF2B5EF4-FFF2-40B4-BE49-F238E27FC236}">
                <a16:creationId xmlns:a16="http://schemas.microsoft.com/office/drawing/2014/main" id="{2CA061BB-0A24-A142-BD84-69290A87CA95}"/>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9652737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80">
                                          <p:stCondLst>
                                            <p:cond delay="0"/>
                                          </p:stCondLst>
                                        </p:cTn>
                                        <p:tgtEl>
                                          <p:spTgt spid="3">
                                            <p:txEl>
                                              <p:pRg st="1" end="1"/>
                                            </p:txEl>
                                          </p:spTgt>
                                        </p:tgtEl>
                                      </p:cBhvr>
                                    </p:animEffect>
                                    <p:anim calcmode="lin" valueType="num">
                                      <p:cBhvr>
                                        <p:cTn id="31"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1" end="1"/>
                                            </p:txEl>
                                          </p:spTgt>
                                        </p:tgtEl>
                                      </p:cBhvr>
                                      <p:to x="100000" y="60000"/>
                                    </p:animScale>
                                    <p:animScale>
                                      <p:cBhvr>
                                        <p:cTn id="37" dur="166" decel="50000">
                                          <p:stCondLst>
                                            <p:cond delay="676"/>
                                          </p:stCondLst>
                                        </p:cTn>
                                        <p:tgtEl>
                                          <p:spTgt spid="3">
                                            <p:txEl>
                                              <p:pRg st="1" end="1"/>
                                            </p:txEl>
                                          </p:spTgt>
                                        </p:tgtEl>
                                      </p:cBhvr>
                                      <p:to x="100000" y="100000"/>
                                    </p:animScale>
                                    <p:animScale>
                                      <p:cBhvr>
                                        <p:cTn id="38" dur="26">
                                          <p:stCondLst>
                                            <p:cond delay="1312"/>
                                          </p:stCondLst>
                                        </p:cTn>
                                        <p:tgtEl>
                                          <p:spTgt spid="3">
                                            <p:txEl>
                                              <p:pRg st="1" end="1"/>
                                            </p:txEl>
                                          </p:spTgt>
                                        </p:tgtEl>
                                      </p:cBhvr>
                                      <p:to x="100000" y="80000"/>
                                    </p:animScale>
                                    <p:animScale>
                                      <p:cBhvr>
                                        <p:cTn id="39" dur="166" decel="50000">
                                          <p:stCondLst>
                                            <p:cond delay="1338"/>
                                          </p:stCondLst>
                                        </p:cTn>
                                        <p:tgtEl>
                                          <p:spTgt spid="3">
                                            <p:txEl>
                                              <p:pRg st="1" end="1"/>
                                            </p:txEl>
                                          </p:spTgt>
                                        </p:tgtEl>
                                      </p:cBhvr>
                                      <p:to x="100000" y="100000"/>
                                    </p:animScale>
                                    <p:animScale>
                                      <p:cBhvr>
                                        <p:cTn id="40" dur="26">
                                          <p:stCondLst>
                                            <p:cond delay="1642"/>
                                          </p:stCondLst>
                                        </p:cTn>
                                        <p:tgtEl>
                                          <p:spTgt spid="3">
                                            <p:txEl>
                                              <p:pRg st="1" end="1"/>
                                            </p:txEl>
                                          </p:spTgt>
                                        </p:tgtEl>
                                      </p:cBhvr>
                                      <p:to x="100000" y="90000"/>
                                    </p:animScale>
                                    <p:animScale>
                                      <p:cBhvr>
                                        <p:cTn id="41" dur="166" decel="50000">
                                          <p:stCondLst>
                                            <p:cond delay="1668"/>
                                          </p:stCondLst>
                                        </p:cTn>
                                        <p:tgtEl>
                                          <p:spTgt spid="3">
                                            <p:txEl>
                                              <p:pRg st="1" end="1"/>
                                            </p:txEl>
                                          </p:spTgt>
                                        </p:tgtEl>
                                      </p:cBhvr>
                                      <p:to x="100000" y="100000"/>
                                    </p:animScale>
                                    <p:animScale>
                                      <p:cBhvr>
                                        <p:cTn id="42" dur="26">
                                          <p:stCondLst>
                                            <p:cond delay="1808"/>
                                          </p:stCondLst>
                                        </p:cTn>
                                        <p:tgtEl>
                                          <p:spTgt spid="3">
                                            <p:txEl>
                                              <p:pRg st="1" end="1"/>
                                            </p:txEl>
                                          </p:spTgt>
                                        </p:tgtEl>
                                      </p:cBhvr>
                                      <p:to x="100000" y="95000"/>
                                    </p:animScale>
                                    <p:animScale>
                                      <p:cBhvr>
                                        <p:cTn id="43"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58" y="640080"/>
            <a:ext cx="8190312"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018" y="960109"/>
            <a:ext cx="7708392"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966048" y="1284731"/>
            <a:ext cx="7228332" cy="1430696"/>
          </a:xfrm>
        </p:spPr>
        <p:txBody>
          <a:bodyPr>
            <a:normAutofit/>
          </a:bodyPr>
          <a:lstStyle/>
          <a:p>
            <a:br>
              <a:rPr lang="it-IT" sz="800"/>
            </a:br>
            <a:br>
              <a:rPr lang="it-IT" sz="800"/>
            </a:br>
            <a:br>
              <a:rPr lang="it-IT" sz="800"/>
            </a:br>
            <a:br>
              <a:rPr lang="it-IT" sz="800"/>
            </a:br>
            <a:br>
              <a:rPr lang="it-IT" sz="800"/>
            </a:br>
            <a:br>
              <a:rPr lang="it-IT" sz="800"/>
            </a:br>
            <a:br>
              <a:rPr lang="it-IT" sz="800"/>
            </a:br>
            <a:br>
              <a:rPr lang="it-IT" sz="800"/>
            </a:br>
            <a:br>
              <a:rPr lang="it-IT" sz="800"/>
            </a:br>
            <a:endParaRPr lang="it-IT" sz="800"/>
          </a:p>
        </p:txBody>
      </p:sp>
      <p:sp>
        <p:nvSpPr>
          <p:cNvPr id="3" name="Segnaposto contenuto 2"/>
          <p:cNvSpPr>
            <a:spLocks noGrp="1"/>
          </p:cNvSpPr>
          <p:nvPr>
            <p:ph idx="1"/>
          </p:nvPr>
        </p:nvSpPr>
        <p:spPr>
          <a:xfrm>
            <a:off x="966048" y="2853879"/>
            <a:ext cx="7228332" cy="2714771"/>
          </a:xfrm>
        </p:spPr>
        <p:txBody>
          <a:bodyPr>
            <a:normAutofit/>
          </a:bodyPr>
          <a:lstStyle/>
          <a:p>
            <a:r>
              <a:rPr lang="it-IT" sz="1700" b="1" dirty="0"/>
              <a:t>Le violenze sono più gravi</a:t>
            </a:r>
            <a:r>
              <a:rPr lang="it-IT" sz="1700" dirty="0"/>
              <a:t>: aumentano quelle che hanno causato ferite (dal 26,3% al 40,2% da partner) e il numero di donne che hanno temuto per la propria vita (dal 18,8% del 2006 al 34,5% del 2014). Anche le violenze da parte dei non partner sono più gravi. </a:t>
            </a:r>
          </a:p>
        </p:txBody>
      </p:sp>
      <p:sp>
        <p:nvSpPr>
          <p:cNvPr id="4" name="Segnaposto piè di pagina 3">
            <a:extLst>
              <a:ext uri="{FF2B5EF4-FFF2-40B4-BE49-F238E27FC236}">
                <a16:creationId xmlns:a16="http://schemas.microsoft.com/office/drawing/2014/main" id="{E6323EF1-0BAC-3644-8976-4328AFCCFBC1}"/>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1175463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olo 2"/>
          <p:cNvSpPr>
            <a:spLocks noGrp="1"/>
          </p:cNvSpPr>
          <p:nvPr>
            <p:ph type="title"/>
          </p:nvPr>
        </p:nvSpPr>
        <p:spPr>
          <a:xfrm>
            <a:off x="884419" y="826680"/>
            <a:ext cx="7375161" cy="1325563"/>
          </a:xfrm>
        </p:spPr>
        <p:txBody>
          <a:bodyPr>
            <a:normAutofit/>
          </a:bodyPr>
          <a:lstStyle/>
          <a:p>
            <a:pPr algn="ctr"/>
            <a:r>
              <a:rPr lang="it-IT" sz="3500" b="1">
                <a:solidFill>
                  <a:srgbClr val="FFFFFF"/>
                </a:solidFill>
              </a:rPr>
              <a:t>EURES </a:t>
            </a:r>
          </a:p>
        </p:txBody>
      </p:sp>
      <p:sp>
        <p:nvSpPr>
          <p:cNvPr id="2" name="Segnaposto contenuto 1"/>
          <p:cNvSpPr>
            <a:spLocks noGrp="1"/>
          </p:cNvSpPr>
          <p:nvPr>
            <p:ph idx="1"/>
          </p:nvPr>
        </p:nvSpPr>
        <p:spPr>
          <a:xfrm>
            <a:off x="884419" y="3092970"/>
            <a:ext cx="7375161" cy="2693976"/>
          </a:xfrm>
        </p:spPr>
        <p:txBody>
          <a:bodyPr>
            <a:normAutofit/>
          </a:bodyPr>
          <a:lstStyle/>
          <a:p>
            <a:endParaRPr lang="it-IT" sz="1700" dirty="0">
              <a:solidFill>
                <a:srgbClr val="000000"/>
              </a:solidFill>
            </a:endParaRPr>
          </a:p>
          <a:p>
            <a:r>
              <a:rPr lang="it-IT" sz="1700" dirty="0">
                <a:solidFill>
                  <a:srgbClr val="000000"/>
                </a:solidFill>
              </a:rPr>
              <a:t>in base al rapporto dell’ Istituto EURES risalente al 2014 sul </a:t>
            </a:r>
            <a:r>
              <a:rPr lang="it-IT" sz="1700" dirty="0" err="1">
                <a:solidFill>
                  <a:srgbClr val="000000"/>
                </a:solidFill>
              </a:rPr>
              <a:t>femminicidio</a:t>
            </a:r>
            <a:r>
              <a:rPr lang="it-IT" sz="1700" dirty="0">
                <a:solidFill>
                  <a:srgbClr val="000000"/>
                </a:solidFill>
              </a:rPr>
              <a:t>, tra gli anni 2000 e 2013, si sono registrati  2399 casi di vittime di </a:t>
            </a:r>
            <a:r>
              <a:rPr lang="it-IT" sz="1700" dirty="0" err="1">
                <a:solidFill>
                  <a:srgbClr val="000000"/>
                </a:solidFill>
              </a:rPr>
              <a:t>femminicidio</a:t>
            </a:r>
            <a:r>
              <a:rPr lang="it-IT" sz="1700" dirty="0">
                <a:solidFill>
                  <a:srgbClr val="000000"/>
                </a:solidFill>
              </a:rPr>
              <a:t>, dei quali il 70%  in ambito familiare. </a:t>
            </a:r>
          </a:p>
          <a:p>
            <a:endParaRPr lang="it-IT" sz="1700" dirty="0">
              <a:solidFill>
                <a:srgbClr val="000000"/>
              </a:solidFill>
            </a:endParaRPr>
          </a:p>
          <a:p>
            <a:r>
              <a:rPr lang="it-IT" sz="1700" dirty="0">
                <a:solidFill>
                  <a:srgbClr val="000000"/>
                </a:solidFill>
              </a:rPr>
              <a:t>EURES, </a:t>
            </a:r>
            <a:r>
              <a:rPr lang="it-IT" sz="1700" i="1" dirty="0">
                <a:solidFill>
                  <a:srgbClr val="000000"/>
                </a:solidFill>
              </a:rPr>
              <a:t>Secondo rapporto sul </a:t>
            </a:r>
            <a:r>
              <a:rPr lang="it-IT" sz="1700" i="1" dirty="0" err="1">
                <a:solidFill>
                  <a:srgbClr val="000000"/>
                </a:solidFill>
              </a:rPr>
              <a:t>femminicidio</a:t>
            </a:r>
            <a:r>
              <a:rPr lang="it-IT" sz="1700" i="1" dirty="0">
                <a:solidFill>
                  <a:srgbClr val="000000"/>
                </a:solidFill>
              </a:rPr>
              <a:t> in Italia. </a:t>
            </a:r>
            <a:r>
              <a:rPr lang="it-IT" sz="1700" dirty="0">
                <a:solidFill>
                  <a:srgbClr val="000000"/>
                </a:solidFill>
              </a:rPr>
              <a:t>Caratteristiche e tendenze del 2013, Novembre 2014.</a:t>
            </a:r>
          </a:p>
        </p:txBody>
      </p:sp>
      <p:sp>
        <p:nvSpPr>
          <p:cNvPr id="4" name="Segnaposto piè di pagina 3">
            <a:extLst>
              <a:ext uri="{FF2B5EF4-FFF2-40B4-BE49-F238E27FC236}">
                <a16:creationId xmlns:a16="http://schemas.microsoft.com/office/drawing/2014/main" id="{5503A8FA-DA83-FE46-8AFA-2E61ACAA4EC8}"/>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8579751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Scale>
                                      <p:cBhvr>
                                        <p:cTn id="16" dur="1000" decel="50000" fill="hold">
                                          <p:stCondLst>
                                            <p:cond delay="0"/>
                                          </p:stCondLst>
                                        </p:cTn>
                                        <p:tgtEl>
                                          <p:spTgt spid="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
                                            <p:txEl>
                                              <p:pRg st="1" end="1"/>
                                            </p:txEl>
                                          </p:spTgt>
                                        </p:tgtEl>
                                        <p:attrNameLst>
                                          <p:attrName>ppt_x</p:attrName>
                                          <p:attrName>ppt_y</p:attrName>
                                        </p:attrNameLst>
                                      </p:cBhvr>
                                    </p:animMotion>
                                    <p:animEffect transition="in" filter="fade">
                                      <p:cBhvr>
                                        <p:cTn id="18" dur="1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Scale>
                                      <p:cBhvr>
                                        <p:cTn id="23" dur="1000" decel="50000" fill="hold">
                                          <p:stCondLst>
                                            <p:cond delay="0"/>
                                          </p:stCondLst>
                                        </p:cTn>
                                        <p:tgtEl>
                                          <p:spTgt spid="2">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2">
                                            <p:txEl>
                                              <p:pRg st="3" end="3"/>
                                            </p:txEl>
                                          </p:spTgt>
                                        </p:tgtEl>
                                        <p:attrNameLst>
                                          <p:attrName>ppt_x</p:attrName>
                                          <p:attrName>ppt_y</p:attrName>
                                        </p:attrNameLst>
                                      </p:cBhvr>
                                    </p:animMotion>
                                    <p:animEffect transition="in" filter="fade">
                                      <p:cBhvr>
                                        <p:cTn id="25"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B5869B-2320-43F0-B805-E4E01DFEC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693976"/>
          </a:xfrm>
          <a:prstGeom prst="rect">
            <a:avLst/>
          </a:prstGeom>
          <a:gradFill>
            <a:gsLst>
              <a:gs pos="0">
                <a:srgbClr val="00B0F0">
                  <a:lumMod val="90000"/>
                </a:srgbClr>
              </a:gs>
              <a:gs pos="25000">
                <a:srgbClr val="00B0F0">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884419" y="826680"/>
            <a:ext cx="7375161" cy="1325563"/>
          </a:xfrm>
        </p:spPr>
        <p:txBody>
          <a:bodyPr>
            <a:normAutofit/>
          </a:bodyPr>
          <a:lstStyle/>
          <a:p>
            <a:pPr algn="ctr"/>
            <a:r>
              <a:rPr lang="it-IT" sz="3500" dirty="0">
                <a:solidFill>
                  <a:srgbClr val="FFFFFF"/>
                </a:solidFill>
              </a:rPr>
              <a:t>  </a:t>
            </a:r>
            <a:r>
              <a:rPr lang="it-IT" sz="3500" b="1" dirty="0">
                <a:solidFill>
                  <a:srgbClr val="FFFFFF"/>
                </a:solidFill>
              </a:rPr>
              <a:t>civile e penale </a:t>
            </a:r>
          </a:p>
        </p:txBody>
      </p:sp>
      <p:sp>
        <p:nvSpPr>
          <p:cNvPr id="3" name="Segnaposto contenuto 2"/>
          <p:cNvSpPr>
            <a:spLocks noGrp="1"/>
          </p:cNvSpPr>
          <p:nvPr>
            <p:ph idx="1"/>
          </p:nvPr>
        </p:nvSpPr>
        <p:spPr>
          <a:xfrm>
            <a:off x="884419" y="3092970"/>
            <a:ext cx="7375161" cy="2693976"/>
          </a:xfrm>
        </p:spPr>
        <p:txBody>
          <a:bodyPr>
            <a:normAutofit/>
          </a:bodyPr>
          <a:lstStyle/>
          <a:p>
            <a:r>
              <a:rPr lang="it-IT" sz="1700" dirty="0">
                <a:solidFill>
                  <a:srgbClr val="000000"/>
                </a:solidFill>
                <a:latin typeface="Times New Roman"/>
                <a:cs typeface="Times New Roman"/>
              </a:rPr>
              <a:t>La L. 4 aprile 2001, n. 154 (“Misure contro la violenza nelle relazioni familiari”) ha introdotto una doppia tipologia di misure di contenuto non proprio identico costituite </a:t>
            </a:r>
          </a:p>
          <a:p>
            <a:endParaRPr lang="it-IT" sz="1700" dirty="0">
              <a:solidFill>
                <a:srgbClr val="000000"/>
              </a:solidFill>
              <a:latin typeface="Times New Roman"/>
              <a:cs typeface="Times New Roman"/>
            </a:endParaRPr>
          </a:p>
          <a:p>
            <a:r>
              <a:rPr lang="it-IT" sz="1700" dirty="0">
                <a:solidFill>
                  <a:srgbClr val="000000"/>
                </a:solidFill>
                <a:latin typeface="Times New Roman"/>
                <a:cs typeface="Times New Roman"/>
              </a:rPr>
              <a:t>a) dagli ordini di protezione contro gli abusi familiari</a:t>
            </a:r>
          </a:p>
          <a:p>
            <a:endParaRPr lang="it-IT" sz="1700" dirty="0">
              <a:solidFill>
                <a:srgbClr val="000000"/>
              </a:solidFill>
              <a:latin typeface="Times New Roman"/>
              <a:cs typeface="Times New Roman"/>
            </a:endParaRPr>
          </a:p>
          <a:p>
            <a:r>
              <a:rPr lang="it-IT" sz="1700" dirty="0">
                <a:solidFill>
                  <a:srgbClr val="000000"/>
                </a:solidFill>
                <a:latin typeface="Times New Roman"/>
                <a:cs typeface="Times New Roman"/>
              </a:rPr>
              <a:t>b) dalla misura cautelare coercitiva dell’allontanamento dalla casa familiare  - art. 282 </a:t>
            </a:r>
            <a:r>
              <a:rPr lang="it-IT" sz="1700" dirty="0" err="1">
                <a:solidFill>
                  <a:srgbClr val="000000"/>
                </a:solidFill>
                <a:latin typeface="Times New Roman"/>
                <a:cs typeface="Times New Roman"/>
              </a:rPr>
              <a:t>cpp</a:t>
            </a:r>
            <a:r>
              <a:rPr lang="it-IT" sz="1700" dirty="0">
                <a:solidFill>
                  <a:srgbClr val="000000"/>
                </a:solidFill>
                <a:latin typeface="Times New Roman"/>
                <a:cs typeface="Times New Roman"/>
              </a:rPr>
              <a:t> – estendendone l’ambito di applicazione soggettivo alla famiglia di fatto </a:t>
            </a:r>
          </a:p>
        </p:txBody>
      </p:sp>
      <p:sp>
        <p:nvSpPr>
          <p:cNvPr id="4" name="Segnaposto piè di pagina 3">
            <a:extLst>
              <a:ext uri="{FF2B5EF4-FFF2-40B4-BE49-F238E27FC236}">
                <a16:creationId xmlns:a16="http://schemas.microsoft.com/office/drawing/2014/main" id="{B1AAB94D-637A-D345-B909-A759764C2EA1}"/>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0764154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28650" y="963877"/>
            <a:ext cx="2620771" cy="4930246"/>
          </a:xfrm>
        </p:spPr>
        <p:txBody>
          <a:bodyPr>
            <a:normAutofit/>
          </a:bodyPr>
          <a:lstStyle/>
          <a:p>
            <a:pPr algn="r"/>
            <a:r>
              <a:rPr lang="it-IT" b="1" dirty="0">
                <a:solidFill>
                  <a:schemeClr val="accent1"/>
                </a:solidFill>
              </a:rPr>
              <a:t>Corte </a:t>
            </a:r>
            <a:r>
              <a:rPr lang="it-IT" b="1" dirty="0" err="1">
                <a:solidFill>
                  <a:schemeClr val="accent1"/>
                </a:solidFill>
              </a:rPr>
              <a:t>Cost</a:t>
            </a:r>
            <a:r>
              <a:rPr lang="it-IT" b="1" dirty="0">
                <a:solidFill>
                  <a:schemeClr val="accent1"/>
                </a:solidFill>
              </a:rPr>
              <a:t>., sentenza 5 novembre 2015 n. 220</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3732023" y="963877"/>
            <a:ext cx="4783327" cy="4930246"/>
          </a:xfrm>
        </p:spPr>
        <p:txBody>
          <a:bodyPr anchor="ctr">
            <a:normAutofit/>
          </a:bodyPr>
          <a:lstStyle/>
          <a:p>
            <a:endParaRPr lang="it-IT" dirty="0"/>
          </a:p>
          <a:p>
            <a:endParaRPr lang="it-IT" dirty="0"/>
          </a:p>
          <a:p>
            <a:r>
              <a:rPr lang="it-IT" dirty="0"/>
              <a:t>La Consulta ha chiarito che misure penali e misure civili concorrono senza necessariamente escludersi </a:t>
            </a:r>
          </a:p>
        </p:txBody>
      </p:sp>
      <p:sp>
        <p:nvSpPr>
          <p:cNvPr id="4" name="Segnaposto piè di pagina 3">
            <a:extLst>
              <a:ext uri="{FF2B5EF4-FFF2-40B4-BE49-F238E27FC236}">
                <a16:creationId xmlns:a16="http://schemas.microsoft.com/office/drawing/2014/main" id="{96CE8834-AB96-5548-BA04-F21F9C414EFF}"/>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6409802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480059" y="2053641"/>
            <a:ext cx="2751871" cy="2760098"/>
          </a:xfrm>
        </p:spPr>
        <p:txBody>
          <a:bodyPr>
            <a:normAutofit/>
          </a:bodyPr>
          <a:lstStyle/>
          <a:p>
            <a:r>
              <a:rPr lang="it-IT" sz="2100" dirty="0">
                <a:solidFill>
                  <a:srgbClr val="FFFFFF"/>
                </a:solidFill>
              </a:rPr>
              <a:t>  </a:t>
            </a:r>
            <a:br>
              <a:rPr lang="it-IT" sz="2100" dirty="0">
                <a:solidFill>
                  <a:srgbClr val="FFFFFF"/>
                </a:solidFill>
              </a:rPr>
            </a:br>
            <a:r>
              <a:rPr lang="it-IT" sz="2100" b="1" dirty="0">
                <a:solidFill>
                  <a:srgbClr val="FFFFFF"/>
                </a:solidFill>
              </a:rPr>
              <a:t>La Legge n.76/2016</a:t>
            </a:r>
            <a:br>
              <a:rPr lang="it-IT" sz="2100" b="1" dirty="0">
                <a:solidFill>
                  <a:srgbClr val="FFFFFF"/>
                </a:solidFill>
              </a:rPr>
            </a:br>
            <a:r>
              <a:rPr lang="it-IT" sz="2100" b="1" dirty="0">
                <a:solidFill>
                  <a:srgbClr val="FFFFFF"/>
                </a:solidFill>
              </a:rPr>
              <a:t>Art. 1. </a:t>
            </a:r>
            <a:br>
              <a:rPr lang="it-IT" sz="2100" b="1" dirty="0">
                <a:solidFill>
                  <a:srgbClr val="FFFFFF"/>
                </a:solidFill>
              </a:rPr>
            </a:br>
            <a:r>
              <a:rPr lang="it-IT" sz="2100" b="1" dirty="0">
                <a:solidFill>
                  <a:srgbClr val="FFFFFF"/>
                </a:solidFill>
              </a:rPr>
              <a:t>  (Regolamentazione delle unioni civili tra persone dello stesso sesso e   disciplina delle convivenze) </a:t>
            </a:r>
            <a:br>
              <a:rPr lang="it-IT" sz="2100" b="1" dirty="0">
                <a:solidFill>
                  <a:srgbClr val="FFFFFF"/>
                </a:solidFill>
              </a:rPr>
            </a:br>
            <a:endParaRPr lang="it-IT" sz="2100" b="1" dirty="0">
              <a:solidFill>
                <a:srgbClr val="FFFFFF"/>
              </a:solidFill>
            </a:endParaRPr>
          </a:p>
        </p:txBody>
      </p:sp>
      <p:sp>
        <p:nvSpPr>
          <p:cNvPr id="3" name="Segnaposto contenuto 2"/>
          <p:cNvSpPr>
            <a:spLocks noGrp="1"/>
          </p:cNvSpPr>
          <p:nvPr>
            <p:ph idx="1"/>
          </p:nvPr>
        </p:nvSpPr>
        <p:spPr>
          <a:xfrm>
            <a:off x="4567930" y="801866"/>
            <a:ext cx="3979563" cy="5230634"/>
          </a:xfrm>
        </p:spPr>
        <p:txBody>
          <a:bodyPr anchor="ctr">
            <a:normAutofit/>
          </a:bodyPr>
          <a:lstStyle/>
          <a:p>
            <a:endParaRPr lang="it-IT" dirty="0">
              <a:solidFill>
                <a:srgbClr val="000000"/>
              </a:solidFill>
            </a:endParaRPr>
          </a:p>
          <a:p>
            <a:endParaRPr lang="it-IT" dirty="0">
              <a:solidFill>
                <a:srgbClr val="000000"/>
              </a:solidFill>
            </a:endParaRPr>
          </a:p>
          <a:p>
            <a:r>
              <a:rPr lang="it-IT" dirty="0">
                <a:solidFill>
                  <a:srgbClr val="000000"/>
                </a:solidFill>
              </a:rPr>
              <a:t>14. Quando la condotta della parte dell’unione civile è causa di grave pregiudizio all’</a:t>
            </a:r>
            <a:r>
              <a:rPr lang="it-IT" dirty="0" err="1">
                <a:solidFill>
                  <a:srgbClr val="000000"/>
                </a:solidFill>
              </a:rPr>
              <a:t>integrita</a:t>
            </a:r>
            <a:r>
              <a:rPr lang="it-IT" dirty="0">
                <a:solidFill>
                  <a:srgbClr val="000000"/>
                </a:solidFill>
              </a:rPr>
              <a:t>̀ fisica o morale ovvero alla libertà dell’altra parte, il giudice, su istanza di parte, </a:t>
            </a:r>
            <a:r>
              <a:rPr lang="it-IT" dirty="0" err="1">
                <a:solidFill>
                  <a:srgbClr val="000000"/>
                </a:solidFill>
              </a:rPr>
              <a:t>puo</a:t>
            </a:r>
            <a:r>
              <a:rPr lang="it-IT" dirty="0">
                <a:solidFill>
                  <a:srgbClr val="000000"/>
                </a:solidFill>
              </a:rPr>
              <a:t>̀ adottare con decreto uno o </a:t>
            </a:r>
            <a:r>
              <a:rPr lang="it-IT" dirty="0" err="1">
                <a:solidFill>
                  <a:srgbClr val="000000"/>
                </a:solidFill>
              </a:rPr>
              <a:t>piu</a:t>
            </a:r>
            <a:r>
              <a:rPr lang="it-IT" dirty="0">
                <a:solidFill>
                  <a:srgbClr val="000000"/>
                </a:solidFill>
              </a:rPr>
              <a:t>̀ dei provvedimenti di cui all’articolo 342-ter del codice civile. </a:t>
            </a:r>
          </a:p>
          <a:p>
            <a:endParaRPr lang="it-IT" dirty="0">
              <a:solidFill>
                <a:srgbClr val="000000"/>
              </a:solidFill>
            </a:endParaRPr>
          </a:p>
        </p:txBody>
      </p:sp>
      <p:sp>
        <p:nvSpPr>
          <p:cNvPr id="4" name="Segnaposto piè di pagina 3">
            <a:extLst>
              <a:ext uri="{FF2B5EF4-FFF2-40B4-BE49-F238E27FC236}">
                <a16:creationId xmlns:a16="http://schemas.microsoft.com/office/drawing/2014/main" id="{B9E16C9E-3254-FD41-BDC8-D6062BC9771F}"/>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7645553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edge">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B5869B-2320-43F0-B805-E4E01DFEC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693976"/>
          </a:xfrm>
          <a:prstGeom prst="rect">
            <a:avLst/>
          </a:prstGeom>
          <a:gradFill>
            <a:gsLst>
              <a:gs pos="0">
                <a:srgbClr val="00B0F0">
                  <a:lumMod val="90000"/>
                </a:srgbClr>
              </a:gs>
              <a:gs pos="25000">
                <a:srgbClr val="00B0F0">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884419" y="826680"/>
            <a:ext cx="7375161" cy="1325563"/>
          </a:xfrm>
        </p:spPr>
        <p:txBody>
          <a:bodyPr>
            <a:normAutofit/>
          </a:bodyPr>
          <a:lstStyle/>
          <a:p>
            <a:pPr algn="ctr"/>
            <a:r>
              <a:rPr lang="it-IT" sz="3500" b="1" dirty="0">
                <a:solidFill>
                  <a:srgbClr val="FFFFFF"/>
                </a:solidFill>
              </a:rPr>
              <a:t>Gli ordini di protezione </a:t>
            </a:r>
          </a:p>
        </p:txBody>
      </p:sp>
      <p:sp>
        <p:nvSpPr>
          <p:cNvPr id="3" name="Segnaposto contenuto 2"/>
          <p:cNvSpPr>
            <a:spLocks noGrp="1"/>
          </p:cNvSpPr>
          <p:nvPr>
            <p:ph idx="1"/>
          </p:nvPr>
        </p:nvSpPr>
        <p:spPr>
          <a:xfrm>
            <a:off x="884419" y="3092970"/>
            <a:ext cx="7375161" cy="2693976"/>
          </a:xfrm>
        </p:spPr>
        <p:txBody>
          <a:bodyPr>
            <a:normAutofit/>
          </a:bodyPr>
          <a:lstStyle/>
          <a:p>
            <a:endParaRPr lang="it-IT" sz="1700">
              <a:solidFill>
                <a:srgbClr val="000000"/>
              </a:solidFill>
            </a:endParaRPr>
          </a:p>
          <a:p>
            <a:r>
              <a:rPr lang="it-IT" sz="1700">
                <a:solidFill>
                  <a:srgbClr val="000000"/>
                </a:solidFill>
                <a:latin typeface="Times New Roman"/>
                <a:cs typeface="Times New Roman"/>
              </a:rPr>
              <a:t>L’art. 342 </a:t>
            </a:r>
            <a:r>
              <a:rPr lang="it-IT" sz="1700" i="1">
                <a:solidFill>
                  <a:srgbClr val="000000"/>
                </a:solidFill>
                <a:latin typeface="Times New Roman"/>
                <a:cs typeface="Times New Roman"/>
              </a:rPr>
              <a:t>bis </a:t>
            </a:r>
            <a:r>
              <a:rPr lang="it-IT" sz="1700">
                <a:solidFill>
                  <a:srgbClr val="000000"/>
                </a:solidFill>
                <a:latin typeface="Times New Roman"/>
                <a:cs typeface="Times New Roman"/>
              </a:rPr>
              <a:t>c.c. afferma che “</a:t>
            </a:r>
            <a:r>
              <a:rPr lang="it-IT" sz="1700" b="1" i="1">
                <a:solidFill>
                  <a:srgbClr val="000000"/>
                </a:solidFill>
                <a:latin typeface="Times New Roman"/>
                <a:cs typeface="Times New Roman"/>
              </a:rPr>
              <a:t>quando la condotta del coniuge o di altro convivente è causa di grave pregiudizio all’integrità  fisica o morale ovvero alla libertà dell’altro coniuge o convivente, il giudice, su istanza di parte, può adottare con decreto uno o più provvedimenti di cui all’art. 342 ter c.c</a:t>
            </a:r>
            <a:r>
              <a:rPr lang="it-IT" sz="1700" b="1" i="1">
                <a:solidFill>
                  <a:srgbClr val="000000"/>
                </a:solidFill>
              </a:rPr>
              <a:t>.</a:t>
            </a:r>
            <a:r>
              <a:rPr lang="it-IT" sz="1700">
                <a:solidFill>
                  <a:srgbClr val="000000"/>
                </a:solidFill>
              </a:rPr>
              <a:t>”</a:t>
            </a:r>
          </a:p>
        </p:txBody>
      </p:sp>
      <p:sp>
        <p:nvSpPr>
          <p:cNvPr id="4" name="Segnaposto piè di pagina 3">
            <a:extLst>
              <a:ext uri="{FF2B5EF4-FFF2-40B4-BE49-F238E27FC236}">
                <a16:creationId xmlns:a16="http://schemas.microsoft.com/office/drawing/2014/main" id="{7AAB5E9F-11E9-FA48-B9DD-654E64DA3DE4}"/>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4015791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9144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egnaposto contenuto 2"/>
          <p:cNvSpPr>
            <a:spLocks noGrp="1"/>
          </p:cNvSpPr>
          <p:nvPr>
            <p:ph idx="1"/>
          </p:nvPr>
        </p:nvSpPr>
        <p:spPr>
          <a:xfrm>
            <a:off x="884419" y="872046"/>
            <a:ext cx="7375161" cy="2945574"/>
          </a:xfrm>
        </p:spPr>
        <p:txBody>
          <a:bodyPr anchor="ctr">
            <a:normAutofit/>
          </a:bodyPr>
          <a:lstStyle/>
          <a:p>
            <a:r>
              <a:rPr lang="it-IT" dirty="0">
                <a:solidFill>
                  <a:srgbClr val="FFFFFF"/>
                </a:solidFill>
                <a:latin typeface="Times New Roman"/>
                <a:cs typeface="Times New Roman"/>
              </a:rPr>
              <a:t>Il grave pregiudizio all’integrità fisica o morale ovvero alla libertà se può costituire fonte dell’obbligo al risarcimento del danno per violazione del generico dovere di </a:t>
            </a:r>
            <a:r>
              <a:rPr lang="it-IT" i="1" dirty="0" err="1">
                <a:solidFill>
                  <a:srgbClr val="FFFFFF"/>
                </a:solidFill>
                <a:latin typeface="Times New Roman"/>
                <a:cs typeface="Times New Roman"/>
              </a:rPr>
              <a:t>neminem</a:t>
            </a:r>
            <a:r>
              <a:rPr lang="it-IT" i="1" dirty="0">
                <a:solidFill>
                  <a:srgbClr val="FFFFFF"/>
                </a:solidFill>
                <a:latin typeface="Times New Roman"/>
                <a:cs typeface="Times New Roman"/>
              </a:rPr>
              <a:t> ledere</a:t>
            </a:r>
            <a:r>
              <a:rPr lang="it-IT" dirty="0">
                <a:solidFill>
                  <a:srgbClr val="FFFFFF"/>
                </a:solidFill>
                <a:latin typeface="Times New Roman"/>
                <a:cs typeface="Times New Roman"/>
              </a:rPr>
              <a:t>, all’interno del nucleo familiare, consente l’emissione di un </a:t>
            </a:r>
            <a:r>
              <a:rPr lang="it-IT" dirty="0" err="1">
                <a:solidFill>
                  <a:srgbClr val="FFFFFF"/>
                </a:solidFill>
                <a:latin typeface="Times New Roman"/>
                <a:cs typeface="Times New Roman"/>
              </a:rPr>
              <a:t>odp</a:t>
            </a:r>
            <a:r>
              <a:rPr lang="it-IT" dirty="0">
                <a:solidFill>
                  <a:srgbClr val="FFFFFF"/>
                </a:solidFill>
                <a:latin typeface="Times New Roman"/>
                <a:cs typeface="Times New Roman"/>
              </a:rPr>
              <a:t>, come indicati dall’art. 342ter </a:t>
            </a:r>
            <a:r>
              <a:rPr lang="it-IT" dirty="0" err="1">
                <a:solidFill>
                  <a:srgbClr val="FFFFFF"/>
                </a:solidFill>
                <a:latin typeface="Times New Roman"/>
                <a:cs typeface="Times New Roman"/>
              </a:rPr>
              <a:t>cod.civ</a:t>
            </a:r>
            <a:r>
              <a:rPr lang="it-IT" dirty="0">
                <a:solidFill>
                  <a:srgbClr val="FFFFFF"/>
                </a:solidFill>
                <a:latin typeface="Times New Roman"/>
                <a:cs typeface="Times New Roman"/>
              </a:rPr>
              <a:t>.</a:t>
            </a:r>
          </a:p>
        </p:txBody>
      </p:sp>
      <p:sp>
        <p:nvSpPr>
          <p:cNvPr id="4" name="Segnaposto piè di pagina 3">
            <a:extLst>
              <a:ext uri="{FF2B5EF4-FFF2-40B4-BE49-F238E27FC236}">
                <a16:creationId xmlns:a16="http://schemas.microsoft.com/office/drawing/2014/main" id="{E971A0F3-12CD-C141-879C-56D056DF971C}"/>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50847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19"/>
            <a:ext cx="6486800" cy="6861919"/>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 name="Picture 25">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043"/>
          <a:stretch/>
        </p:blipFill>
        <p:spPr>
          <a:xfrm flipH="1">
            <a:off x="-3" y="-3919"/>
            <a:ext cx="9144001" cy="6861919"/>
          </a:xfrm>
          <a:prstGeom prst="rect">
            <a:avLst/>
          </a:prstGeom>
        </p:spPr>
      </p:pic>
      <p:sp>
        <p:nvSpPr>
          <p:cNvPr id="2" name="Titolo 1"/>
          <p:cNvSpPr>
            <a:spLocks noGrp="1"/>
          </p:cNvSpPr>
          <p:nvPr>
            <p:ph type="title"/>
          </p:nvPr>
        </p:nvSpPr>
        <p:spPr>
          <a:xfrm>
            <a:off x="5023383" y="918103"/>
            <a:ext cx="3629796" cy="1090538"/>
          </a:xfrm>
        </p:spPr>
        <p:txBody>
          <a:bodyPr>
            <a:normAutofit/>
          </a:bodyPr>
          <a:lstStyle/>
          <a:p>
            <a:r>
              <a:rPr lang="it-IT" sz="2700" dirty="0">
                <a:solidFill>
                  <a:srgbClr val="000000"/>
                </a:solidFill>
              </a:rPr>
              <a:t>Istanza di parte   -    Decreto </a:t>
            </a:r>
          </a:p>
        </p:txBody>
      </p:sp>
      <p:sp>
        <p:nvSpPr>
          <p:cNvPr id="28"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1491"/>
            <a:ext cx="3243983" cy="2706509"/>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Segnaposto contenuto 2"/>
          <p:cNvSpPr>
            <a:spLocks noGrp="1"/>
          </p:cNvSpPr>
          <p:nvPr>
            <p:ph idx="1"/>
          </p:nvPr>
        </p:nvSpPr>
        <p:spPr>
          <a:xfrm>
            <a:off x="6181015" y="2256040"/>
            <a:ext cx="2472164" cy="3049607"/>
          </a:xfrm>
        </p:spPr>
        <p:txBody>
          <a:bodyPr anchor="ctr">
            <a:normAutofit/>
          </a:bodyPr>
          <a:lstStyle/>
          <a:p>
            <a:r>
              <a:rPr lang="it-IT" sz="1500" dirty="0">
                <a:solidFill>
                  <a:srgbClr val="000000"/>
                </a:solidFill>
              </a:rPr>
              <a:t>Gli ordini di protezione contro gli abusi familiari sono quei provvedimenti che il giudice, su istanza di parte, adotta con decreto per ordinare la cessazione della condotta del coniuge o di altro convivente che sia “causa di grave pregiudizio all'integrità fisica o morale ovvero alla libertà dell'altro coniuge o convivente”</a:t>
            </a:r>
          </a:p>
        </p:txBody>
      </p:sp>
      <p:sp>
        <p:nvSpPr>
          <p:cNvPr id="30" name="Oval 29">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6777" y="2817257"/>
            <a:ext cx="2866978" cy="286697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63"/>
            <a:ext cx="4093259" cy="3467887"/>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Immagine 5" descr="BU005294.png"/>
          <p:cNvPicPr>
            <a:picLocks noChangeAspect="1"/>
          </p:cNvPicPr>
          <p:nvPr/>
        </p:nvPicPr>
        <p:blipFill rotWithShape="1">
          <a:blip r:embed="rId3" cstate="print">
            <a:alphaModFix/>
            <a:extLst>
              <a:ext uri="{28A0092B-C50C-407E-A947-70E740481C1C}">
                <a14:useLocalDpi xmlns:a14="http://schemas.microsoft.com/office/drawing/2010/main" val="0"/>
              </a:ext>
            </a:extLst>
          </a:blip>
          <a:srcRect r="4672" b="5"/>
          <a:stretch/>
        </p:blipFill>
        <p:spPr>
          <a:xfrm>
            <a:off x="20" y="4305680"/>
            <a:ext cx="3085185" cy="2548533"/>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5" name="Immagine 4" descr="skd188257sdc.png"/>
          <p:cNvPicPr>
            <a:picLocks noChangeAspect="1"/>
          </p:cNvPicPr>
          <p:nvPr/>
        </p:nvPicPr>
        <p:blipFill rotWithShape="1">
          <a:blip r:embed="rId4" cstate="print">
            <a:alphaModFix/>
            <a:extLst>
              <a:ext uri="{28A0092B-C50C-407E-A947-70E740481C1C}">
                <a14:useLocalDpi xmlns:a14="http://schemas.microsoft.com/office/drawing/2010/main" val="0"/>
              </a:ext>
            </a:extLst>
          </a:blip>
          <a:srcRect l="3862" r="3390" b="3"/>
          <a:stretch/>
        </p:blipFill>
        <p:spPr>
          <a:xfrm>
            <a:off x="3521834" y="2966567"/>
            <a:ext cx="2556863" cy="2556863"/>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Immagine 3" descr="BU009491.png"/>
          <p:cNvPicPr>
            <a:picLocks noChangeAspect="1"/>
          </p:cNvPicPr>
          <p:nvPr/>
        </p:nvPicPr>
        <p:blipFill rotWithShape="1">
          <a:blip r:embed="rId5" cstate="print">
            <a:alphaModFix/>
            <a:extLst>
              <a:ext uri="{28A0092B-C50C-407E-A947-70E740481C1C}">
                <a14:useLocalDpi xmlns:a14="http://schemas.microsoft.com/office/drawing/2010/main" val="0"/>
              </a:ext>
            </a:extLst>
          </a:blip>
          <a:srcRect r="-4" b="411"/>
          <a:stretch/>
        </p:blipFill>
        <p:spPr>
          <a:xfrm>
            <a:off x="1" y="-9668"/>
            <a:ext cx="3945364" cy="3319992"/>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7" name="Segnaposto piè di pagina 6">
            <a:extLst>
              <a:ext uri="{FF2B5EF4-FFF2-40B4-BE49-F238E27FC236}">
                <a16:creationId xmlns:a16="http://schemas.microsoft.com/office/drawing/2014/main" id="{C73A7CD2-1855-F44B-846D-FD6EEC3DB868}"/>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4241526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7929"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480059" y="2053641"/>
            <a:ext cx="2751871" cy="2760098"/>
          </a:xfrm>
        </p:spPr>
        <p:txBody>
          <a:bodyPr>
            <a:normAutofit/>
          </a:bodyPr>
          <a:lstStyle/>
          <a:p>
            <a:r>
              <a:rPr lang="it-IT" dirty="0">
                <a:solidFill>
                  <a:srgbClr val="FFFFFF"/>
                </a:solidFill>
              </a:rPr>
              <a:t>Art. 342-bis c.c.</a:t>
            </a:r>
          </a:p>
        </p:txBody>
      </p:sp>
      <p:sp>
        <p:nvSpPr>
          <p:cNvPr id="3" name="Segnaposto contenuto 2"/>
          <p:cNvSpPr>
            <a:spLocks noGrp="1"/>
          </p:cNvSpPr>
          <p:nvPr>
            <p:ph idx="1"/>
          </p:nvPr>
        </p:nvSpPr>
        <p:spPr>
          <a:xfrm>
            <a:off x="4567930" y="801866"/>
            <a:ext cx="3979563" cy="5230634"/>
          </a:xfrm>
        </p:spPr>
        <p:txBody>
          <a:bodyPr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it-IT" b="1" dirty="0">
                <a:ln w="10541" cmpd="sng">
                  <a:solidFill>
                    <a:schemeClr val="accent1">
                      <a:shade val="88000"/>
                      <a:satMod val="110000"/>
                    </a:schemeClr>
                  </a:solidFill>
                  <a:prstDash val="solid"/>
                </a:ln>
                <a:solidFill>
                  <a:srgbClr val="000000"/>
                </a:solidFill>
                <a:latin typeface="Times New Roman"/>
                <a:cs typeface="Times New Roman"/>
              </a:rPr>
              <a:t>Il giudice, su istanza di parte, può adottare con decreto uno o più dei provvedimenti di cui al successivo art. 342-ter qualora la CONDOTTA del coniuge o di un altro convivente sia di grave pregiudizio all’integrità fisica o     morale o alla libertà dell’altro coniuge o convivente</a:t>
            </a:r>
          </a:p>
          <a:p>
            <a:endParaRPr lang="it-IT" b="1" dirty="0">
              <a:ln w="10541" cmpd="sng">
                <a:solidFill>
                  <a:schemeClr val="accent1">
                    <a:shade val="88000"/>
                    <a:satMod val="110000"/>
                  </a:schemeClr>
                </a:solidFill>
                <a:prstDash val="solid"/>
              </a:ln>
              <a:solidFill>
                <a:srgbClr val="000000"/>
              </a:solidFill>
            </a:endParaRPr>
          </a:p>
        </p:txBody>
      </p:sp>
      <p:sp>
        <p:nvSpPr>
          <p:cNvPr id="4" name="Segnaposto piè di pagina 3">
            <a:extLst>
              <a:ext uri="{FF2B5EF4-FFF2-40B4-BE49-F238E27FC236}">
                <a16:creationId xmlns:a16="http://schemas.microsoft.com/office/drawing/2014/main" id="{FB0156D6-EFBF-454D-873B-B39B252EB6EA}"/>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9029044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22335" y="2745736"/>
            <a:ext cx="2774103" cy="1366528"/>
          </a:xfrm>
          <a:solidFill>
            <a:srgbClr val="FFFFFF"/>
          </a:solidFill>
          <a:ln w="25400" cap="sq">
            <a:solidFill>
              <a:srgbClr val="404040"/>
            </a:solidFill>
            <a:miter lim="800000"/>
          </a:ln>
        </p:spPr>
        <p:txBody>
          <a:bodyPr>
            <a:normAutofit/>
          </a:bodyPr>
          <a:lstStyle/>
          <a:p>
            <a:pPr algn="ctr"/>
            <a:r>
              <a:rPr lang="it-IT" sz="2600" b="1" dirty="0">
                <a:solidFill>
                  <a:srgbClr val="262626"/>
                </a:solidFill>
                <a:latin typeface="Times New Roman"/>
                <a:cs typeface="Times New Roman"/>
              </a:rPr>
              <a:t>APPLICAZIONE </a:t>
            </a:r>
          </a:p>
        </p:txBody>
      </p:sp>
      <p:sp>
        <p:nvSpPr>
          <p:cNvPr id="3" name="Segnaposto contenuto 2"/>
          <p:cNvSpPr>
            <a:spLocks noGrp="1"/>
          </p:cNvSpPr>
          <p:nvPr>
            <p:ph idx="1"/>
          </p:nvPr>
        </p:nvSpPr>
        <p:spPr>
          <a:xfrm>
            <a:off x="4018773" y="802639"/>
            <a:ext cx="4056522" cy="5252722"/>
          </a:xfrm>
        </p:spPr>
        <p:txBody>
          <a:bodyPr anchor="ctr">
            <a:normAutofit/>
          </a:bodyPr>
          <a:lstStyle/>
          <a:p>
            <a:pPr marL="0" indent="0">
              <a:buNone/>
            </a:pPr>
            <a:r>
              <a:rPr lang="it-IT" dirty="0">
                <a:solidFill>
                  <a:schemeClr val="bg1"/>
                </a:solidFill>
              </a:rPr>
              <a:t>PER L’APPLICAZIONE degli ORDINI DI PROTEZIONE CONTRO GLI ABUSI FAMILIARI  è necessario che : </a:t>
            </a:r>
          </a:p>
          <a:p>
            <a:r>
              <a:rPr lang="it-IT" dirty="0">
                <a:solidFill>
                  <a:schemeClr val="bg1"/>
                </a:solidFill>
              </a:rPr>
              <a:t>1) vi sia una condotta causa di “</a:t>
            </a:r>
            <a:r>
              <a:rPr lang="it-IT" b="1" dirty="0">
                <a:solidFill>
                  <a:schemeClr val="bg1"/>
                </a:solidFill>
              </a:rPr>
              <a:t>grave pregiudizio all’integrità fisica o morale ovvero alla libertà</a:t>
            </a:r>
            <a:r>
              <a:rPr lang="it-IT" dirty="0">
                <a:solidFill>
                  <a:schemeClr val="bg1"/>
                </a:solidFill>
              </a:rPr>
              <a:t>” della vittima della condotta stessa</a:t>
            </a:r>
          </a:p>
          <a:p>
            <a:r>
              <a:rPr lang="it-IT" dirty="0">
                <a:solidFill>
                  <a:schemeClr val="bg1"/>
                </a:solidFill>
              </a:rPr>
              <a:t>2) tale condotta si verifichi all’interno di una </a:t>
            </a:r>
            <a:r>
              <a:rPr lang="it-IT" b="1" dirty="0">
                <a:solidFill>
                  <a:schemeClr val="bg1"/>
                </a:solidFill>
              </a:rPr>
              <a:t>relazione familiare</a:t>
            </a:r>
          </a:p>
          <a:p>
            <a:endParaRPr lang="it-IT" dirty="0"/>
          </a:p>
        </p:txBody>
      </p:sp>
      <p:sp>
        <p:nvSpPr>
          <p:cNvPr id="4" name="Segnaposto piè di pagina 3">
            <a:extLst>
              <a:ext uri="{FF2B5EF4-FFF2-40B4-BE49-F238E27FC236}">
                <a16:creationId xmlns:a16="http://schemas.microsoft.com/office/drawing/2014/main" id="{0E9A408D-EA54-7B44-A17F-831027595FCF}"/>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206523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97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olo 2"/>
          <p:cNvSpPr>
            <a:spLocks noGrp="1"/>
          </p:cNvSpPr>
          <p:nvPr>
            <p:ph type="title"/>
          </p:nvPr>
        </p:nvSpPr>
        <p:spPr>
          <a:xfrm>
            <a:off x="393192" y="4767072"/>
            <a:ext cx="4945641" cy="1625210"/>
          </a:xfrm>
        </p:spPr>
        <p:txBody>
          <a:bodyPr>
            <a:normAutofit/>
          </a:bodyPr>
          <a:lstStyle/>
          <a:p>
            <a:pPr algn="r"/>
            <a:r>
              <a:rPr lang="it-IT" dirty="0">
                <a:solidFill>
                  <a:srgbClr val="FFFFFF"/>
                </a:solidFill>
              </a:rPr>
              <a:t>DICHIARAZIONE sulla eliminazione violenza contro le donne - ONU</a:t>
            </a:r>
          </a:p>
        </p:txBody>
      </p:sp>
      <p:pic>
        <p:nvPicPr>
          <p:cNvPr id="4" name="Immagine 3"/>
          <p:cNvPicPr>
            <a:picLocks noChangeAspect="1"/>
          </p:cNvPicPr>
          <p:nvPr/>
        </p:nvPicPr>
        <p:blipFill rotWithShape="1">
          <a:blip r:embed="rId2"/>
          <a:srcRect l="17599" r="17961" b="1"/>
          <a:stretch/>
        </p:blipFill>
        <p:spPr>
          <a:xfrm>
            <a:off x="245660" y="321733"/>
            <a:ext cx="5293729" cy="4107392"/>
          </a:xfrm>
          <a:prstGeom prst="rect">
            <a:avLst/>
          </a:prstGeom>
        </p:spPr>
      </p:pic>
      <p:sp>
        <p:nvSpPr>
          <p:cNvPr id="4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1"/>
          <p:cNvSpPr>
            <a:spLocks noGrp="1"/>
          </p:cNvSpPr>
          <p:nvPr>
            <p:ph idx="1"/>
          </p:nvPr>
        </p:nvSpPr>
        <p:spPr>
          <a:xfrm>
            <a:off x="6021989" y="917725"/>
            <a:ext cx="2568554" cy="4852362"/>
          </a:xfrm>
        </p:spPr>
        <p:txBody>
          <a:bodyPr anchor="ctr">
            <a:normAutofit/>
          </a:bodyPr>
          <a:lstStyle/>
          <a:p>
            <a:endParaRPr lang="it-IT" sz="1700" dirty="0">
              <a:solidFill>
                <a:srgbClr val="FFFFFF"/>
              </a:solidFill>
            </a:endParaRPr>
          </a:p>
          <a:p>
            <a:endParaRPr lang="it-IT" sz="1700" dirty="0">
              <a:solidFill>
                <a:srgbClr val="FFFFFF"/>
              </a:solidFill>
            </a:endParaRPr>
          </a:p>
          <a:p>
            <a:endParaRPr lang="it-IT" sz="1700" dirty="0">
              <a:solidFill>
                <a:srgbClr val="FFFFFF"/>
              </a:solidFill>
            </a:endParaRPr>
          </a:p>
          <a:p>
            <a:endParaRPr lang="it-IT" sz="1700" dirty="0">
              <a:solidFill>
                <a:srgbClr val="FFFFFF"/>
              </a:solidFill>
            </a:endParaRPr>
          </a:p>
          <a:p>
            <a:r>
              <a:rPr lang="it-IT" sz="1700" dirty="0">
                <a:solidFill>
                  <a:srgbClr val="FFFFFF"/>
                </a:solidFill>
              </a:rPr>
              <a:t>“</a:t>
            </a:r>
            <a:r>
              <a:rPr lang="is-IS" sz="1700" dirty="0">
                <a:solidFill>
                  <a:srgbClr val="FFFFFF"/>
                </a:solidFill>
              </a:rPr>
              <a:t>…</a:t>
            </a:r>
            <a:r>
              <a:rPr lang="is-IS" sz="1700" i="1" dirty="0">
                <a:solidFill>
                  <a:srgbClr val="FFFFFF"/>
                </a:solidFill>
              </a:rPr>
              <a:t>fondata sul genere che abbia come risultato, o che possa avere probabilmente come risultato, un danno o una sofferenza fisica, sessuale o psicologica per le donne, incluse le minacce di tali atti, la coercizione o la privazione arbitraria della libertà, che avvenga nella vita pubblica o privata</a:t>
            </a:r>
            <a:r>
              <a:rPr lang="is-IS" sz="1700" dirty="0">
                <a:solidFill>
                  <a:srgbClr val="FFFFFF"/>
                </a:solidFill>
              </a:rPr>
              <a:t>” </a:t>
            </a:r>
            <a:endParaRPr lang="it-IT" sz="1700" dirty="0">
              <a:solidFill>
                <a:srgbClr val="FFFFFF"/>
              </a:solidFill>
            </a:endParaRPr>
          </a:p>
        </p:txBody>
      </p:sp>
      <p:sp>
        <p:nvSpPr>
          <p:cNvPr id="6" name="Segnaposto piè di pagina 5">
            <a:extLst>
              <a:ext uri="{FF2B5EF4-FFF2-40B4-BE49-F238E27FC236}">
                <a16:creationId xmlns:a16="http://schemas.microsoft.com/office/drawing/2014/main" id="{A95F8A9D-F7D3-D649-8681-FDEEC80D0F08}"/>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5300998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edge">
                                      <p:cBhvr>
                                        <p:cTn id="19"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ED9029-64A6-4BAE-BA25-DC2A13D4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5" y="0"/>
            <a:ext cx="9144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DAFABACF-DDBE-415C-8EE1-F7DD68C63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5" name="Rectangle 11">
            <a:extLst>
              <a:ext uri="{FF2B5EF4-FFF2-40B4-BE49-F238E27FC236}">
                <a16:creationId xmlns:a16="http://schemas.microsoft.com/office/drawing/2014/main" id="{41E17A99-1553-4633-ADFB-5CCDCF801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332129" y="1608667"/>
            <a:ext cx="1917293" cy="4491015"/>
          </a:xfrm>
        </p:spPr>
        <p:txBody>
          <a:bodyPr anchor="t">
            <a:normAutofit/>
          </a:bodyPr>
          <a:lstStyle/>
          <a:p>
            <a:pPr algn="r"/>
            <a:r>
              <a:rPr lang="it-IT" sz="2800" b="1" dirty="0">
                <a:solidFill>
                  <a:srgbClr val="FFFFFF"/>
                </a:solidFill>
              </a:rPr>
              <a:t>Presupposti</a:t>
            </a:r>
            <a:br>
              <a:rPr lang="it-IT" sz="2800" b="1" dirty="0">
                <a:solidFill>
                  <a:srgbClr val="FFFFFF"/>
                </a:solidFill>
              </a:rPr>
            </a:br>
            <a:r>
              <a:rPr lang="it-IT" sz="2800" b="1" dirty="0">
                <a:solidFill>
                  <a:srgbClr val="FFFFFF"/>
                </a:solidFill>
              </a:rPr>
              <a:t>abuso familiare</a:t>
            </a:r>
          </a:p>
        </p:txBody>
      </p:sp>
      <p:sp>
        <p:nvSpPr>
          <p:cNvPr id="3" name="Segnaposto contenuto 2"/>
          <p:cNvSpPr>
            <a:spLocks noGrp="1"/>
          </p:cNvSpPr>
          <p:nvPr>
            <p:ph idx="1"/>
          </p:nvPr>
        </p:nvSpPr>
        <p:spPr>
          <a:xfrm>
            <a:off x="3732021" y="1608667"/>
            <a:ext cx="4718431" cy="4491015"/>
          </a:xfrm>
        </p:spPr>
        <p:txBody>
          <a:bodyPr>
            <a:normAutofit/>
          </a:bodyPr>
          <a:lstStyle/>
          <a:p>
            <a:r>
              <a:rPr lang="it-IT" sz="1700" dirty="0">
                <a:solidFill>
                  <a:srgbClr val="FFFFFF"/>
                </a:solidFill>
              </a:rPr>
              <a:t>Presupposto indispensabile è l’esistenza di un grave pregiudizio </a:t>
            </a:r>
            <a:r>
              <a:rPr lang="it-IT" sz="1700" i="1" dirty="0">
                <a:solidFill>
                  <a:srgbClr val="FFFFFF"/>
                </a:solidFill>
              </a:rPr>
              <a:t>all’integrità fisica o morale ovvero alla libertà personale dell’altro convivente </a:t>
            </a:r>
          </a:p>
          <a:p>
            <a:r>
              <a:rPr lang="it-IT" sz="1700" dirty="0">
                <a:solidFill>
                  <a:srgbClr val="FFFFFF"/>
                </a:solidFill>
              </a:rPr>
              <a:t>Il Titolo IX bis fa riferimento agli abusi familiari ma non c’è una definizione dell’abuso familiare.</a:t>
            </a:r>
          </a:p>
          <a:p>
            <a:r>
              <a:rPr lang="it-IT" sz="1700" dirty="0">
                <a:solidFill>
                  <a:srgbClr val="FFFFFF"/>
                </a:solidFill>
              </a:rPr>
              <a:t>Secondo la Dottrina, sono due gli elementi che valgono a definire il concetto di “abuso” : </a:t>
            </a:r>
          </a:p>
          <a:p>
            <a:endParaRPr lang="it-IT" sz="1700" dirty="0">
              <a:solidFill>
                <a:srgbClr val="FFFFFF"/>
              </a:solidFill>
            </a:endParaRPr>
          </a:p>
          <a:p>
            <a:pPr marL="0" indent="0">
              <a:buNone/>
            </a:pPr>
            <a:endParaRPr lang="it-IT" sz="1700" dirty="0">
              <a:solidFill>
                <a:srgbClr val="FFFFFF"/>
              </a:solidFill>
            </a:endParaRPr>
          </a:p>
        </p:txBody>
      </p:sp>
      <p:sp>
        <p:nvSpPr>
          <p:cNvPr id="4" name="Segnaposto piè di pagina 3">
            <a:extLst>
              <a:ext uri="{FF2B5EF4-FFF2-40B4-BE49-F238E27FC236}">
                <a16:creationId xmlns:a16="http://schemas.microsoft.com/office/drawing/2014/main" id="{C9F980C1-7FBB-0046-8BC2-F70A68541A1E}"/>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652579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7"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9"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p:cNvSpPr>
            <a:spLocks noGrp="1"/>
          </p:cNvSpPr>
          <p:nvPr>
            <p:ph type="title"/>
          </p:nvPr>
        </p:nvSpPr>
        <p:spPr>
          <a:xfrm>
            <a:off x="647271" y="1012004"/>
            <a:ext cx="2562119" cy="4795408"/>
          </a:xfrm>
        </p:spPr>
        <p:txBody>
          <a:bodyPr>
            <a:normAutofit/>
          </a:bodyPr>
          <a:lstStyle/>
          <a:p>
            <a:r>
              <a:rPr lang="it-IT" sz="2800" b="1" dirty="0">
                <a:solidFill>
                  <a:srgbClr val="FFFFFF"/>
                </a:solidFill>
              </a:rPr>
              <a:t>Illiceità del comportamento </a:t>
            </a:r>
          </a:p>
        </p:txBody>
      </p:sp>
      <p:graphicFrame>
        <p:nvGraphicFramePr>
          <p:cNvPr id="5" name="Segnaposto contenuto 2">
            <a:extLst>
              <a:ext uri="{FF2B5EF4-FFF2-40B4-BE49-F238E27FC236}">
                <a16:creationId xmlns:a16="http://schemas.microsoft.com/office/drawing/2014/main" id="{2F51FC9A-22F2-4D57-8023-15C950449D54}"/>
              </a:ext>
            </a:extLst>
          </p:cNvPr>
          <p:cNvGraphicFramePr>
            <a:graphicFrameLocks noGrp="1"/>
          </p:cNvGraphicFramePr>
          <p:nvPr>
            <p:ph idx="1"/>
            <p:extLst>
              <p:ext uri="{D42A27DB-BD31-4B8C-83A1-F6EECF244321}">
                <p14:modId xmlns:p14="http://schemas.microsoft.com/office/powerpoint/2010/main" val="2473532972"/>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piè di pagina 3">
            <a:extLst>
              <a:ext uri="{FF2B5EF4-FFF2-40B4-BE49-F238E27FC236}">
                <a16:creationId xmlns:a16="http://schemas.microsoft.com/office/drawing/2014/main" id="{E84113A9-6EA1-BF46-8001-6561D909DDF5}"/>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5620918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9144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p:cNvSpPr>
            <a:spLocks noGrp="1"/>
          </p:cNvSpPr>
          <p:nvPr>
            <p:ph type="title"/>
          </p:nvPr>
        </p:nvSpPr>
        <p:spPr>
          <a:xfrm>
            <a:off x="884419" y="5105400"/>
            <a:ext cx="7375161" cy="1066802"/>
          </a:xfrm>
        </p:spPr>
        <p:txBody>
          <a:bodyPr>
            <a:normAutofit/>
          </a:bodyPr>
          <a:lstStyle/>
          <a:p>
            <a:r>
              <a:rPr lang="it-IT" sz="3500" b="1" dirty="0">
                <a:solidFill>
                  <a:srgbClr val="3F3F3F"/>
                </a:solidFill>
              </a:rPr>
              <a:t>Relazione familiare </a:t>
            </a:r>
          </a:p>
        </p:txBody>
      </p:sp>
      <p:sp>
        <p:nvSpPr>
          <p:cNvPr id="3" name="Segnaposto contenuto 2"/>
          <p:cNvSpPr>
            <a:spLocks noGrp="1"/>
          </p:cNvSpPr>
          <p:nvPr>
            <p:ph idx="1"/>
          </p:nvPr>
        </p:nvSpPr>
        <p:spPr>
          <a:xfrm>
            <a:off x="884419" y="872046"/>
            <a:ext cx="7375161" cy="2945574"/>
          </a:xfrm>
        </p:spPr>
        <p:txBody>
          <a:bodyPr anchor="ctr">
            <a:normAutofit/>
          </a:bodyPr>
          <a:lstStyle/>
          <a:p>
            <a:pPr marL="0" indent="0">
              <a:buNone/>
            </a:pPr>
            <a:endParaRPr lang="it-IT" dirty="0">
              <a:solidFill>
                <a:srgbClr val="FFFFFF"/>
              </a:solidFill>
            </a:endParaRPr>
          </a:p>
          <a:p>
            <a:r>
              <a:rPr lang="it-IT" dirty="0">
                <a:solidFill>
                  <a:srgbClr val="FFFFFF"/>
                </a:solidFill>
              </a:rPr>
              <a:t>In secondo luogo, la parola indica che l’illecito si compie nel quadro di una relazione familiare, incidendo negativamente su di essa</a:t>
            </a:r>
          </a:p>
        </p:txBody>
      </p:sp>
      <p:sp>
        <p:nvSpPr>
          <p:cNvPr id="4" name="Segnaposto piè di pagina 3">
            <a:extLst>
              <a:ext uri="{FF2B5EF4-FFF2-40B4-BE49-F238E27FC236}">
                <a16:creationId xmlns:a16="http://schemas.microsoft.com/office/drawing/2014/main" id="{F789DB54-6FC3-DB4A-9124-3BB62972D010}"/>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140469412"/>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strips(downLeft)">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ED9029-64A6-4BAE-BA25-DC2A13D4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5" y="0"/>
            <a:ext cx="9144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FABACF-DDBE-415C-8EE1-F7DD68C63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Rectangle 11">
            <a:extLst>
              <a:ext uri="{FF2B5EF4-FFF2-40B4-BE49-F238E27FC236}">
                <a16:creationId xmlns:a16="http://schemas.microsoft.com/office/drawing/2014/main" id="{41E17A99-1553-4633-ADFB-5CCDCF801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3732021" y="1608667"/>
            <a:ext cx="4718431" cy="4491015"/>
          </a:xfrm>
        </p:spPr>
        <p:txBody>
          <a:bodyPr>
            <a:normAutofit/>
          </a:bodyPr>
          <a:lstStyle/>
          <a:p>
            <a:r>
              <a:rPr lang="it-IT" sz="1700" dirty="0">
                <a:solidFill>
                  <a:srgbClr val="FFFFFF"/>
                </a:solidFill>
                <a:latin typeface="Times New Roman"/>
                <a:cs typeface="Times New Roman"/>
              </a:rPr>
              <a:t>Il legislatore ha scelto di non definire la condotta pregiudizievole in modo da includervi ogni comportamento in cui si realizzi la violenza domestica. Nella relazione al disegno di legge n. 2675 “misure contro le violenze nelle relazioni familiari è stato evidenziato che “si esclude …che ai fini dell’applicabilità della tutela civilistica la detta condotta debba assurgere ad integrare </a:t>
            </a:r>
            <a:r>
              <a:rPr lang="it-IT" sz="1700" b="1" i="1" dirty="0">
                <a:solidFill>
                  <a:srgbClr val="FFFFFF"/>
                </a:solidFill>
                <a:latin typeface="Times New Roman"/>
                <a:cs typeface="Times New Roman"/>
              </a:rPr>
              <a:t>atti configurabili come maltrattamenti </a:t>
            </a:r>
            <a:r>
              <a:rPr lang="it-IT" sz="1700" b="1" i="1" dirty="0" err="1">
                <a:solidFill>
                  <a:srgbClr val="FFFFFF"/>
                </a:solidFill>
                <a:latin typeface="Times New Roman"/>
                <a:cs typeface="Times New Roman"/>
              </a:rPr>
              <a:t>penalisticamente</a:t>
            </a:r>
            <a:r>
              <a:rPr lang="it-IT" sz="1700" b="1" i="1" dirty="0">
                <a:solidFill>
                  <a:srgbClr val="FFFFFF"/>
                </a:solidFill>
                <a:latin typeface="Times New Roman"/>
                <a:cs typeface="Times New Roman"/>
              </a:rPr>
              <a:t> rilevanti</a:t>
            </a:r>
            <a:r>
              <a:rPr lang="it-IT" sz="1700" dirty="0">
                <a:solidFill>
                  <a:srgbClr val="FFFFFF"/>
                </a:solidFill>
                <a:latin typeface="Times New Roman"/>
                <a:cs typeface="Times New Roman"/>
              </a:rPr>
              <a:t>; essa potrebbe pertanto consistere anche in un </a:t>
            </a:r>
            <a:r>
              <a:rPr lang="it-IT" sz="1700" b="1" i="1" dirty="0" err="1">
                <a:solidFill>
                  <a:srgbClr val="FFFFFF"/>
                </a:solidFill>
                <a:latin typeface="Times New Roman"/>
                <a:cs typeface="Times New Roman"/>
              </a:rPr>
              <a:t>minus</a:t>
            </a:r>
            <a:r>
              <a:rPr lang="it-IT" sz="1700" dirty="0">
                <a:solidFill>
                  <a:srgbClr val="FFFFFF"/>
                </a:solidFill>
                <a:latin typeface="Times New Roman"/>
                <a:cs typeface="Times New Roman"/>
              </a:rPr>
              <a:t>, purché ovviamente sia causa di un grave pregiudizio</a:t>
            </a:r>
          </a:p>
        </p:txBody>
      </p:sp>
      <p:sp>
        <p:nvSpPr>
          <p:cNvPr id="4" name="Segnaposto piè di pagina 3">
            <a:extLst>
              <a:ext uri="{FF2B5EF4-FFF2-40B4-BE49-F238E27FC236}">
                <a16:creationId xmlns:a16="http://schemas.microsoft.com/office/drawing/2014/main" id="{5382A709-6299-574D-BD50-026434C97892}"/>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862259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olo 1"/>
          <p:cNvSpPr>
            <a:spLocks noGrp="1"/>
          </p:cNvSpPr>
          <p:nvPr>
            <p:ph type="title"/>
          </p:nvPr>
        </p:nvSpPr>
        <p:spPr>
          <a:xfrm>
            <a:off x="678657" y="2415322"/>
            <a:ext cx="2588798" cy="2399869"/>
          </a:xfrm>
        </p:spPr>
        <p:txBody>
          <a:bodyPr>
            <a:normAutofit/>
          </a:bodyPr>
          <a:lstStyle/>
          <a:p>
            <a:pPr algn="ctr"/>
            <a:r>
              <a:rPr lang="it-IT" sz="3500" b="1" dirty="0">
                <a:solidFill>
                  <a:srgbClr val="FFFFFF"/>
                </a:solidFill>
              </a:rPr>
              <a:t>convivenza</a:t>
            </a:r>
          </a:p>
        </p:txBody>
      </p:sp>
      <p:sp>
        <p:nvSpPr>
          <p:cNvPr id="3" name="Segnaposto contenuto 2"/>
          <p:cNvSpPr>
            <a:spLocks noGrp="1"/>
          </p:cNvSpPr>
          <p:nvPr>
            <p:ph idx="1"/>
          </p:nvPr>
        </p:nvSpPr>
        <p:spPr>
          <a:xfrm>
            <a:off x="3840480" y="804672"/>
            <a:ext cx="4711446" cy="5248656"/>
          </a:xfrm>
        </p:spPr>
        <p:txBody>
          <a:bodyPr anchor="ctr">
            <a:normAutofit/>
          </a:bodyPr>
          <a:lstStyle/>
          <a:p>
            <a:r>
              <a:rPr lang="it-IT" sz="1700" dirty="0"/>
              <a:t>Il requisito della convivenza (inteso come “</a:t>
            </a:r>
            <a:r>
              <a:rPr lang="it-IT" sz="1700" i="1" dirty="0"/>
              <a:t>perdurante coabitazione</a:t>
            </a:r>
            <a:r>
              <a:rPr lang="it-IT" sz="1700" dirty="0"/>
              <a:t>”. Cfr. Tribunale di Bologna, Sez. I, sentenza 22/03/2005, in </a:t>
            </a:r>
            <a:r>
              <a:rPr lang="it-IT" sz="1700" i="1" dirty="0" err="1"/>
              <a:t>Fam</a:t>
            </a:r>
            <a:r>
              <a:rPr lang="it-IT" sz="1700" i="1" dirty="0"/>
              <a:t>. Pers. </a:t>
            </a:r>
            <a:r>
              <a:rPr lang="it-IT" sz="1700" i="1" dirty="0" err="1"/>
              <a:t>Succ</a:t>
            </a:r>
            <a:r>
              <a:rPr lang="it-IT" sz="1700" dirty="0"/>
              <a:t>., 2005, 2, 184) sussiste anche quando vi sia stato l'allontanamento, provocato dal timore di subire violenza fisica del congiunto, mantenendo nell'abitazione familiare il centro degli interessi materiali ed affettivi (Cfr. Tribunale di Padova, decreto 31/05/2006, in </a:t>
            </a:r>
            <a:r>
              <a:rPr lang="it-IT" sz="1700" i="1" dirty="0"/>
              <a:t>Foro </a:t>
            </a:r>
            <a:r>
              <a:rPr lang="it-IT" sz="1700" i="1" dirty="0" err="1"/>
              <a:t>It</a:t>
            </a:r>
            <a:r>
              <a:rPr lang="it-IT" sz="1700" dirty="0"/>
              <a:t>., 2007,12,1,3572).</a:t>
            </a:r>
          </a:p>
        </p:txBody>
      </p:sp>
      <p:sp>
        <p:nvSpPr>
          <p:cNvPr id="4" name="Segnaposto piè di pagina 3">
            <a:extLst>
              <a:ext uri="{FF2B5EF4-FFF2-40B4-BE49-F238E27FC236}">
                <a16:creationId xmlns:a16="http://schemas.microsoft.com/office/drawing/2014/main" id="{D517FEDC-2E97-6C46-9041-070725632DC1}"/>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2778146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9ACC69-ADF2-492B-84C5-EA2CC1607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707457" y="2050181"/>
            <a:ext cx="7807893" cy="4126782"/>
          </a:xfrm>
        </p:spPr>
        <p:txBody>
          <a:bodyPr>
            <a:normAutofit/>
          </a:bodyPr>
          <a:lstStyle/>
          <a:p>
            <a:pPr marL="0" indent="0">
              <a:buNone/>
            </a:pPr>
            <a:r>
              <a:rPr lang="it-IT" dirty="0">
                <a:solidFill>
                  <a:srgbClr val="FFFFFF"/>
                </a:solidFill>
              </a:rPr>
              <a:t>Non manca poi un diverso orientamento secondo il quale sarebbe ammissibile la domanda di misure di protezione anche a seguito della cessazione della convivenza (Cfr. Tribunale di Napoli, decreto 19/12/2007, in </a:t>
            </a:r>
            <a:r>
              <a:rPr lang="it-IT" i="1" dirty="0">
                <a:solidFill>
                  <a:srgbClr val="FFFFFF"/>
                </a:solidFill>
              </a:rPr>
              <a:t>Corriere del Merito</a:t>
            </a:r>
            <a:r>
              <a:rPr lang="it-IT" dirty="0">
                <a:solidFill>
                  <a:srgbClr val="FFFFFF"/>
                </a:solidFill>
              </a:rPr>
              <a:t>, 2008, 3, 278 - relativo ad un ordine di protezione nei confronti del coniuge separato; Tribunale di Bologna, Sez. I, </a:t>
            </a:r>
            <a:r>
              <a:rPr lang="it-IT" dirty="0" err="1">
                <a:solidFill>
                  <a:srgbClr val="FFFFFF"/>
                </a:solidFill>
              </a:rPr>
              <a:t>sent</a:t>
            </a:r>
            <a:r>
              <a:rPr lang="it-IT" dirty="0">
                <a:solidFill>
                  <a:srgbClr val="FFFFFF"/>
                </a:solidFill>
              </a:rPr>
              <a:t>. 22/03/2005,- in tema di atteggiamenti intimidatori e violenti tenuti nei confronti del nucleo familiare).</a:t>
            </a:r>
          </a:p>
        </p:txBody>
      </p:sp>
      <p:sp>
        <p:nvSpPr>
          <p:cNvPr id="4" name="Segnaposto piè di pagina 3">
            <a:extLst>
              <a:ext uri="{FF2B5EF4-FFF2-40B4-BE49-F238E27FC236}">
                <a16:creationId xmlns:a16="http://schemas.microsoft.com/office/drawing/2014/main" id="{2243C4D7-1658-064D-AD35-2278B4A0F1A4}"/>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38836609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ED9029-64A6-4BAE-BA25-DC2A13D4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5" y="0"/>
            <a:ext cx="9144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FABACF-DDBE-415C-8EE1-F7DD68C63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Rectangle 11">
            <a:extLst>
              <a:ext uri="{FF2B5EF4-FFF2-40B4-BE49-F238E27FC236}">
                <a16:creationId xmlns:a16="http://schemas.microsoft.com/office/drawing/2014/main" id="{41E17A99-1553-4633-ADFB-5CCDCF801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332129" y="1608667"/>
            <a:ext cx="1917293" cy="4491015"/>
          </a:xfrm>
        </p:spPr>
        <p:txBody>
          <a:bodyPr anchor="t">
            <a:normAutofit/>
          </a:bodyPr>
          <a:lstStyle/>
          <a:p>
            <a:pPr algn="r"/>
            <a:r>
              <a:rPr lang="it-IT" sz="2800" b="1" dirty="0">
                <a:solidFill>
                  <a:srgbClr val="FFFFFF"/>
                </a:solidFill>
              </a:rPr>
              <a:t>Art. 342bis c.c.</a:t>
            </a:r>
          </a:p>
        </p:txBody>
      </p:sp>
      <p:sp>
        <p:nvSpPr>
          <p:cNvPr id="3" name="Segnaposto contenuto 2"/>
          <p:cNvSpPr>
            <a:spLocks noGrp="1"/>
          </p:cNvSpPr>
          <p:nvPr>
            <p:ph idx="1"/>
          </p:nvPr>
        </p:nvSpPr>
        <p:spPr>
          <a:xfrm>
            <a:off x="3732021" y="1608667"/>
            <a:ext cx="4718431" cy="4491015"/>
          </a:xfrm>
        </p:spPr>
        <p:txBody>
          <a:bodyPr>
            <a:normAutofit/>
          </a:bodyPr>
          <a:lstStyle/>
          <a:p>
            <a:endParaRPr lang="it-IT" sz="1700">
              <a:solidFill>
                <a:srgbClr val="FFFFFF"/>
              </a:solidFill>
            </a:endParaRPr>
          </a:p>
          <a:p>
            <a:r>
              <a:rPr lang="it-IT" sz="1700">
                <a:solidFill>
                  <a:srgbClr val="FFFFFF"/>
                </a:solidFill>
              </a:rPr>
              <a:t>a) “condotta pregiudizievole”  </a:t>
            </a:r>
          </a:p>
          <a:p>
            <a:endParaRPr lang="it-IT" sz="1700">
              <a:solidFill>
                <a:srgbClr val="FFFFFF"/>
              </a:solidFill>
            </a:endParaRPr>
          </a:p>
          <a:p>
            <a:r>
              <a:rPr lang="it-IT" sz="1700">
                <a:solidFill>
                  <a:srgbClr val="FFFFFF"/>
                </a:solidFill>
              </a:rPr>
              <a:t>b) “integrità fisica o morale” e “libertà”</a:t>
            </a:r>
          </a:p>
          <a:p>
            <a:endParaRPr lang="it-IT" sz="1700">
              <a:solidFill>
                <a:srgbClr val="FFFFFF"/>
              </a:solidFill>
            </a:endParaRPr>
          </a:p>
          <a:p>
            <a:r>
              <a:rPr lang="it-IT" sz="1700">
                <a:solidFill>
                  <a:srgbClr val="FFFFFF"/>
                </a:solidFill>
              </a:rPr>
              <a:t>c) “grave pregiudizio” </a:t>
            </a:r>
          </a:p>
          <a:p>
            <a:endParaRPr lang="it-IT" sz="1700">
              <a:solidFill>
                <a:srgbClr val="FFFFFF"/>
              </a:solidFill>
            </a:endParaRPr>
          </a:p>
          <a:p>
            <a:r>
              <a:rPr lang="it-IT" sz="1700">
                <a:solidFill>
                  <a:srgbClr val="FFFFFF"/>
                </a:solidFill>
              </a:rPr>
              <a:t>d) “nesso di causalità” fra “condotta pregiudizievole” e il “grave pregiudizio all’integrità fisica o morale ovvero alla libertà”</a:t>
            </a:r>
          </a:p>
          <a:p>
            <a:endParaRPr lang="it-IT" sz="1700">
              <a:solidFill>
                <a:srgbClr val="FFFFFF"/>
              </a:solidFill>
            </a:endParaRPr>
          </a:p>
        </p:txBody>
      </p:sp>
      <p:sp>
        <p:nvSpPr>
          <p:cNvPr id="4" name="Segnaposto piè di pagina 3">
            <a:extLst>
              <a:ext uri="{FF2B5EF4-FFF2-40B4-BE49-F238E27FC236}">
                <a16:creationId xmlns:a16="http://schemas.microsoft.com/office/drawing/2014/main" id="{5DD7E638-3B10-684C-A6D6-63AAC73D7DBF}"/>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1150643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 calcmode="lin" valueType="num">
                                      <p:cBhvr additive="base">
                                        <p:cTn id="30"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28650" y="631825"/>
            <a:ext cx="7886700" cy="1325563"/>
          </a:xfrm>
        </p:spPr>
        <p:txBody>
          <a:bodyPr>
            <a:normAutofit/>
          </a:bodyPr>
          <a:lstStyle/>
          <a:p>
            <a:r>
              <a:rPr lang="it-IT" sz="3100" b="1" dirty="0"/>
              <a:t>Condotta gravemente pregiudizievole all’integrità fisica, morale o alla libertà personale </a:t>
            </a:r>
          </a:p>
        </p:txBody>
      </p:sp>
      <p:sp>
        <p:nvSpPr>
          <p:cNvPr id="3" name="Segnaposto contenuto 2"/>
          <p:cNvSpPr>
            <a:spLocks noGrp="1"/>
          </p:cNvSpPr>
          <p:nvPr>
            <p:ph idx="1"/>
          </p:nvPr>
        </p:nvSpPr>
        <p:spPr>
          <a:xfrm>
            <a:off x="628650" y="2057400"/>
            <a:ext cx="7886700" cy="3871762"/>
          </a:xfrm>
        </p:spPr>
        <p:txBody>
          <a:bodyPr>
            <a:normAutofit/>
          </a:bodyPr>
          <a:lstStyle/>
          <a:p>
            <a:pPr marL="0" indent="0">
              <a:buNone/>
            </a:pPr>
            <a:r>
              <a:rPr lang="it-IT" dirty="0"/>
              <a:t>Presupposto per l’</a:t>
            </a:r>
            <a:r>
              <a:rPr lang="it-IT" dirty="0" err="1"/>
              <a:t>OdP</a:t>
            </a:r>
            <a:r>
              <a:rPr lang="it-IT" dirty="0"/>
              <a:t> non è la condotta del coniuge/convivente destinatario della misura, ma è l’esistenza di un pregiudizio GRAVE all’integrità fisica, morale o alla libertà personale (es. violente aggressioni verbali e minacce di arrecare mali ingiusti, </a:t>
            </a:r>
            <a:r>
              <a:rPr lang="it-IT" dirty="0" err="1"/>
              <a:t>Trib</a:t>
            </a:r>
            <a:r>
              <a:rPr lang="it-IT" dirty="0"/>
              <a:t>. Bari sentenza 7/12/2001) </a:t>
            </a:r>
          </a:p>
        </p:txBody>
      </p:sp>
      <p:sp>
        <p:nvSpPr>
          <p:cNvPr id="4" name="Segnaposto piè di pagina 3">
            <a:extLst>
              <a:ext uri="{FF2B5EF4-FFF2-40B4-BE49-F238E27FC236}">
                <a16:creationId xmlns:a16="http://schemas.microsoft.com/office/drawing/2014/main" id="{2D372F31-1057-DC4E-8683-AA5BAA818E31}"/>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2111537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480059" y="2053641"/>
            <a:ext cx="2751871" cy="2760098"/>
          </a:xfrm>
        </p:spPr>
        <p:txBody>
          <a:bodyPr>
            <a:normAutofit/>
          </a:bodyPr>
          <a:lstStyle/>
          <a:p>
            <a:r>
              <a:rPr lang="it-IT" b="1" dirty="0">
                <a:solidFill>
                  <a:srgbClr val="FFFFFF"/>
                </a:solidFill>
              </a:rPr>
              <a:t>condotta pregiudizievole </a:t>
            </a:r>
          </a:p>
        </p:txBody>
      </p:sp>
      <p:sp>
        <p:nvSpPr>
          <p:cNvPr id="3" name="Segnaposto contenuto 2"/>
          <p:cNvSpPr>
            <a:spLocks noGrp="1"/>
          </p:cNvSpPr>
          <p:nvPr>
            <p:ph idx="1"/>
          </p:nvPr>
        </p:nvSpPr>
        <p:spPr>
          <a:xfrm>
            <a:off x="4567930" y="801866"/>
            <a:ext cx="3979563" cy="5230634"/>
          </a:xfrm>
        </p:spPr>
        <p:txBody>
          <a:bodyPr anchor="ctr">
            <a:normAutofit/>
          </a:bodyPr>
          <a:lstStyle/>
          <a:p>
            <a:endParaRPr lang="it-IT" dirty="0">
              <a:solidFill>
                <a:srgbClr val="000000"/>
              </a:solidFill>
            </a:endParaRPr>
          </a:p>
          <a:p>
            <a:r>
              <a:rPr lang="it-IT" dirty="0">
                <a:solidFill>
                  <a:srgbClr val="000000"/>
                </a:solidFill>
              </a:rPr>
              <a:t>non sono definite le caratteristiche della condotta </a:t>
            </a:r>
          </a:p>
          <a:p>
            <a:pPr marL="0" indent="0">
              <a:buNone/>
            </a:pPr>
            <a:endParaRPr lang="it-IT" b="1" i="1" dirty="0">
              <a:solidFill>
                <a:srgbClr val="000000"/>
              </a:solidFill>
              <a:latin typeface="Arial"/>
              <a:cs typeface="Arial"/>
            </a:endParaRPr>
          </a:p>
          <a:p>
            <a:pPr marL="0" indent="0">
              <a:buNone/>
            </a:pPr>
            <a:r>
              <a:rPr lang="it-IT" b="1" i="1" dirty="0">
                <a:solidFill>
                  <a:srgbClr val="000000"/>
                </a:solidFill>
                <a:latin typeface="Arial"/>
                <a:cs typeface="Arial"/>
              </a:rPr>
              <a:t>atipicità dell’illecito </a:t>
            </a:r>
          </a:p>
          <a:p>
            <a:pPr marL="0" indent="0">
              <a:buNone/>
            </a:pPr>
            <a:endParaRPr lang="it-IT" dirty="0">
              <a:solidFill>
                <a:srgbClr val="000000"/>
              </a:solidFill>
            </a:endParaRPr>
          </a:p>
          <a:p>
            <a:pPr marL="0" indent="0">
              <a:buNone/>
            </a:pPr>
            <a:r>
              <a:rPr lang="it-IT" dirty="0">
                <a:solidFill>
                  <a:srgbClr val="000000"/>
                </a:solidFill>
              </a:rPr>
              <a:t>Quando la condotta è causa di grave pregiudizio all’integrità fisica o morale ovvero alla libertà di un familiare, quindi produce un illegittimo evento dannoso contro uno degli elencati beni giuridici costituzionalmente tutelati, integra gli estremi necessari per l’applicazione degli ordini di protezione</a:t>
            </a:r>
          </a:p>
        </p:txBody>
      </p:sp>
      <p:sp>
        <p:nvSpPr>
          <p:cNvPr id="4" name="Segnaposto piè di pagina 3">
            <a:extLst>
              <a:ext uri="{FF2B5EF4-FFF2-40B4-BE49-F238E27FC236}">
                <a16:creationId xmlns:a16="http://schemas.microsoft.com/office/drawing/2014/main" id="{E2A9E975-37A2-A84A-A742-C1B2682ACD17}"/>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4212937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6"/>
            <a:ext cx="7886700" cy="1325563"/>
          </a:xfrm>
        </p:spPr>
        <p:txBody>
          <a:bodyPr/>
          <a:lstStyle/>
          <a:p>
            <a:r>
              <a:rPr lang="it-IT" b="1">
                <a:solidFill>
                  <a:srgbClr val="006600"/>
                </a:solidFill>
              </a:rPr>
              <a:t>“abuso familiare” </a:t>
            </a:r>
            <a:endParaRPr lang="it-IT" b="1" dirty="0">
              <a:solidFill>
                <a:srgbClr val="006600"/>
              </a:solidFill>
            </a:endParaRPr>
          </a:p>
        </p:txBody>
      </p:sp>
      <p:sp>
        <p:nvSpPr>
          <p:cNvPr id="3" name="Segnaposto contenuto 2"/>
          <p:cNvSpPr>
            <a:spLocks noGrp="1"/>
          </p:cNvSpPr>
          <p:nvPr>
            <p:ph idx="1"/>
          </p:nvPr>
        </p:nvSpPr>
        <p:spPr>
          <a:xfrm>
            <a:off x="628650" y="1825625"/>
            <a:ext cx="7886700" cy="4351338"/>
          </a:xfrm>
        </p:spPr>
        <p:txBody>
          <a:bodyPr>
            <a:normAutofit fontScale="25000" lnSpcReduction="20000"/>
          </a:bodyPr>
          <a:lstStyle/>
          <a:p>
            <a:endParaRPr lang="it-IT" sz="4000" dirty="0"/>
          </a:p>
          <a:p>
            <a:endParaRPr lang="it-IT" sz="4000" dirty="0"/>
          </a:p>
          <a:p>
            <a:endParaRPr lang="it-IT" sz="4000" dirty="0"/>
          </a:p>
          <a:p>
            <a:r>
              <a:rPr lang="it-IT" sz="9600" dirty="0"/>
              <a:t>Il concetto di abuso familiare non è definito di per sé, ma soltanto in relazione ai suoi effetti </a:t>
            </a:r>
          </a:p>
          <a:p>
            <a:endParaRPr lang="it-IT" sz="4000" dirty="0"/>
          </a:p>
          <a:p>
            <a:endParaRPr lang="it-IT" sz="4000" dirty="0"/>
          </a:p>
          <a:p>
            <a:endParaRPr lang="it-IT" dirty="0"/>
          </a:p>
          <a:p>
            <a:endParaRPr lang="it-IT" dirty="0"/>
          </a:p>
          <a:p>
            <a:r>
              <a:rPr lang="it-IT" sz="11200" dirty="0"/>
              <a:t>abuso familiare</a:t>
            </a:r>
          </a:p>
          <a:p>
            <a:pPr marL="0" indent="0">
              <a:buNone/>
            </a:pPr>
            <a:endParaRPr lang="it-IT" sz="5900" dirty="0"/>
          </a:p>
          <a:p>
            <a:pPr marL="0" indent="0">
              <a:buNone/>
            </a:pPr>
            <a:endParaRPr lang="it-IT" sz="5900" dirty="0"/>
          </a:p>
          <a:p>
            <a:endParaRPr lang="it-IT" sz="5900" dirty="0"/>
          </a:p>
          <a:p>
            <a:pPr marL="0" indent="0">
              <a:buNone/>
            </a:pPr>
            <a:endParaRPr lang="it-IT" sz="5900" dirty="0"/>
          </a:p>
          <a:p>
            <a:r>
              <a:rPr lang="it-IT" sz="9600" dirty="0"/>
              <a:t>grave pregiudizio integrità fisica o morale </a:t>
            </a:r>
          </a:p>
          <a:p>
            <a:endParaRPr lang="it-IT" sz="9600" dirty="0"/>
          </a:p>
          <a:p>
            <a:r>
              <a:rPr lang="it-IT" sz="9600" dirty="0"/>
              <a:t>libertà</a:t>
            </a:r>
          </a:p>
          <a:p>
            <a:endParaRPr lang="it-IT" sz="9600" dirty="0"/>
          </a:p>
          <a:p>
            <a:endParaRPr lang="it-IT" dirty="0"/>
          </a:p>
          <a:p>
            <a:endParaRPr lang="it-IT" dirty="0"/>
          </a:p>
          <a:p>
            <a:endParaRPr lang="it-IT" dirty="0"/>
          </a:p>
          <a:p>
            <a:pPr marL="2286000" lvl="8" indent="0">
              <a:buNone/>
            </a:pPr>
            <a:r>
              <a:rPr lang="it-IT" sz="4100" dirty="0"/>
              <a:t>	</a:t>
            </a:r>
            <a:r>
              <a:rPr lang="it-IT" dirty="0"/>
              <a:t>				</a:t>
            </a:r>
          </a:p>
          <a:p>
            <a:pPr marL="2286000" lvl="8" indent="0">
              <a:buNone/>
            </a:pPr>
            <a:r>
              <a:rPr lang="it-IT" dirty="0"/>
              <a:t> 	</a:t>
            </a:r>
          </a:p>
          <a:p>
            <a:pPr lvl="4"/>
            <a:r>
              <a:rPr lang="it-IT" dirty="0"/>
              <a:t>           				</a:t>
            </a:r>
          </a:p>
          <a:p>
            <a:pPr lvl="8"/>
            <a:endParaRPr lang="it-IT" dirty="0"/>
          </a:p>
          <a:p>
            <a:pPr marL="978408" lvl="3" indent="0">
              <a:buNone/>
            </a:pPr>
            <a:endParaRPr lang="it-IT" dirty="0"/>
          </a:p>
          <a:p>
            <a:endParaRPr lang="it-IT" dirty="0"/>
          </a:p>
        </p:txBody>
      </p:sp>
      <p:sp>
        <p:nvSpPr>
          <p:cNvPr id="7" name="CasellaDiTesto 6"/>
          <p:cNvSpPr txBox="1"/>
          <p:nvPr/>
        </p:nvSpPr>
        <p:spPr>
          <a:xfrm>
            <a:off x="5508104" y="3662443"/>
            <a:ext cx="1037438" cy="492443"/>
          </a:xfrm>
          <a:prstGeom prst="rect">
            <a:avLst/>
          </a:prstGeom>
          <a:noFill/>
        </p:spPr>
        <p:txBody>
          <a:bodyPr wrap="none" rtlCol="0">
            <a:spAutoFit/>
          </a:bodyPr>
          <a:lstStyle/>
          <a:p>
            <a:r>
              <a:rPr lang="it-IT" sz="2600" dirty="0"/>
              <a:t>effetti</a:t>
            </a:r>
          </a:p>
        </p:txBody>
      </p:sp>
      <p:sp>
        <p:nvSpPr>
          <p:cNvPr id="4" name="Freccia destra 3">
            <a:extLst>
              <a:ext uri="{FF2B5EF4-FFF2-40B4-BE49-F238E27FC236}">
                <a16:creationId xmlns:a16="http://schemas.microsoft.com/office/drawing/2014/main" id="{D150411B-5264-F845-AD3F-81E2FF4A7F38}"/>
              </a:ext>
            </a:extLst>
          </p:cNvPr>
          <p:cNvSpPr/>
          <p:nvPr/>
        </p:nvSpPr>
        <p:spPr>
          <a:xfrm>
            <a:off x="3635896" y="3728645"/>
            <a:ext cx="14401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bidirezionale verticale 5">
            <a:extLst>
              <a:ext uri="{FF2B5EF4-FFF2-40B4-BE49-F238E27FC236}">
                <a16:creationId xmlns:a16="http://schemas.microsoft.com/office/drawing/2014/main" id="{469956F6-9459-C14F-AE3F-176D2684E364}"/>
              </a:ext>
            </a:extLst>
          </p:cNvPr>
          <p:cNvSpPr/>
          <p:nvPr/>
        </p:nvSpPr>
        <p:spPr>
          <a:xfrm>
            <a:off x="1835696" y="4160885"/>
            <a:ext cx="432048" cy="99649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piè di pagina 7">
            <a:extLst>
              <a:ext uri="{FF2B5EF4-FFF2-40B4-BE49-F238E27FC236}">
                <a16:creationId xmlns:a16="http://schemas.microsoft.com/office/drawing/2014/main" id="{AE317556-733D-244C-AC7D-7F3C4795D005}"/>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682866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anim calcmode="lin" valueType="num">
                                      <p:cBhvr additive="base">
                                        <p:cTn id="19" dur="500" fill="hold"/>
                                        <p:tgtEl>
                                          <p:spTgt spid="3">
                                            <p:txEl>
                                              <p:pRg st="13" end="1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anim calcmode="lin" valueType="num">
                                      <p:cBhvr additive="base">
                                        <p:cTn id="25" dur="500" fill="hold"/>
                                        <p:tgtEl>
                                          <p:spTgt spid="3">
                                            <p:txEl>
                                              <p:pRg st="15" end="1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Picture 18">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Immagine 4"/>
          <p:cNvPicPr>
            <a:picLocks noChangeAspect="1"/>
          </p:cNvPicPr>
          <p:nvPr/>
        </p:nvPicPr>
        <p:blipFill rotWithShape="1">
          <a:blip r:embed="rId3">
            <a:alphaModFix/>
          </a:blip>
          <a:srcRect l="25934" r="26294" b="-1"/>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Segnaposto contenuto 1"/>
          <p:cNvSpPr>
            <a:spLocks noGrp="1"/>
          </p:cNvSpPr>
          <p:nvPr>
            <p:ph idx="1"/>
          </p:nvPr>
        </p:nvSpPr>
        <p:spPr>
          <a:xfrm>
            <a:off x="4974330" y="2673512"/>
            <a:ext cx="3733184" cy="2729467"/>
          </a:xfrm>
        </p:spPr>
        <p:txBody>
          <a:bodyPr anchor="ctr">
            <a:normAutofit/>
          </a:bodyPr>
          <a:lstStyle/>
          <a:p>
            <a:r>
              <a:rPr lang="it-IT" sz="1500" dirty="0">
                <a:solidFill>
                  <a:srgbClr val="000000"/>
                </a:solidFill>
              </a:rPr>
              <a:t>Art. 2 , la violenza contro le donne dovrà comprendere : </a:t>
            </a:r>
          </a:p>
          <a:p>
            <a:r>
              <a:rPr lang="it-IT" sz="1500" dirty="0">
                <a:solidFill>
                  <a:srgbClr val="000000"/>
                </a:solidFill>
              </a:rPr>
              <a:t>A) violenza fisica, sessuale e psicologica che avviene in famiglia, incluse le percosse, l’abuso sessuale delle bambine nel luogo domestico, la violenza legata alla dote, lo stupro da parte del marito, le MGF e altre pratiche tradizionali dannose per le donne, la violenza non maritale e la violenza legata allo sfruttamento</a:t>
            </a:r>
          </a:p>
        </p:txBody>
      </p:sp>
      <p:sp>
        <p:nvSpPr>
          <p:cNvPr id="6" name="Segnaposto piè di pagina 5">
            <a:extLst>
              <a:ext uri="{FF2B5EF4-FFF2-40B4-BE49-F238E27FC236}">
                <a16:creationId xmlns:a16="http://schemas.microsoft.com/office/drawing/2014/main" id="{C31539E9-7A11-1B4C-9D9B-4EA73F446B57}"/>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98760450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28650" y="631825"/>
            <a:ext cx="7886700" cy="1325563"/>
          </a:xfrm>
        </p:spPr>
        <p:txBody>
          <a:bodyPr>
            <a:normAutofit/>
          </a:bodyPr>
          <a:lstStyle/>
          <a:p>
            <a:r>
              <a:rPr lang="it-IT" b="1"/>
              <a:t>L’integrità fisica e morale </a:t>
            </a:r>
          </a:p>
        </p:txBody>
      </p:sp>
      <p:sp>
        <p:nvSpPr>
          <p:cNvPr id="3" name="Segnaposto contenuto 2"/>
          <p:cNvSpPr>
            <a:spLocks noGrp="1"/>
          </p:cNvSpPr>
          <p:nvPr>
            <p:ph idx="1"/>
          </p:nvPr>
        </p:nvSpPr>
        <p:spPr>
          <a:xfrm>
            <a:off x="628650" y="2057400"/>
            <a:ext cx="7886700" cy="3871762"/>
          </a:xfrm>
        </p:spPr>
        <p:txBody>
          <a:bodyPr>
            <a:normAutofit/>
          </a:bodyPr>
          <a:lstStyle/>
          <a:p>
            <a:endParaRPr lang="it-IT" b="1"/>
          </a:p>
          <a:p>
            <a:r>
              <a:rPr lang="it-IT" b="1"/>
              <a:t>L’integrità fisica </a:t>
            </a:r>
            <a:r>
              <a:rPr lang="it-IT" dirty="0"/>
              <a:t>è </a:t>
            </a:r>
          </a:p>
          <a:p>
            <a:pPr marL="0" indent="0">
              <a:buNone/>
            </a:pPr>
            <a:r>
              <a:rPr lang="it-IT" dirty="0"/>
              <a:t>“presupposto per una piena partecipazione alla vita di relazione” </a:t>
            </a:r>
          </a:p>
          <a:p>
            <a:pPr marL="0" indent="0">
              <a:buNone/>
            </a:pPr>
            <a:endParaRPr lang="it-IT" dirty="0"/>
          </a:p>
          <a:p>
            <a:r>
              <a:rPr lang="it-IT" b="1"/>
              <a:t>L’integrità morale </a:t>
            </a:r>
            <a:r>
              <a:rPr lang="it-IT" dirty="0"/>
              <a:t>è “l’insieme degli attributi di libertà che consentano al soggetto di autodeterminarsi”</a:t>
            </a:r>
          </a:p>
          <a:p>
            <a:pPr marL="0" indent="0">
              <a:buNone/>
            </a:pPr>
            <a:endParaRPr lang="it-IT" dirty="0"/>
          </a:p>
          <a:p>
            <a:pPr marL="0" indent="0">
              <a:buNone/>
            </a:pPr>
            <a:endParaRPr lang="it-IT" dirty="0"/>
          </a:p>
        </p:txBody>
      </p:sp>
      <p:sp>
        <p:nvSpPr>
          <p:cNvPr id="4" name="Segnaposto piè di pagina 3">
            <a:extLst>
              <a:ext uri="{FF2B5EF4-FFF2-40B4-BE49-F238E27FC236}">
                <a16:creationId xmlns:a16="http://schemas.microsoft.com/office/drawing/2014/main" id="{1864E409-0A63-CA44-907E-B9AAF22FEB0A}"/>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891399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9ACC69-ADF2-492B-84C5-EA2CC1607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707457" y="2050181"/>
            <a:ext cx="7807893" cy="4126782"/>
          </a:xfrm>
        </p:spPr>
        <p:txBody>
          <a:bodyPr>
            <a:normAutofit/>
          </a:bodyPr>
          <a:lstStyle/>
          <a:p>
            <a:r>
              <a:rPr lang="it-IT" dirty="0">
                <a:solidFill>
                  <a:srgbClr val="FFFFFF"/>
                </a:solidFill>
              </a:rPr>
              <a:t>Non sarà necessaria una lesione fisica o psichica per poter parlare di abuso, non saranno necessarie percosse, lesioni o minacce; la violenza può estrinsecarsi in forme meno evidenti quali le continue denigrazioni e umiliazioni o lo svilimento del ruolo genitoriale. </a:t>
            </a:r>
          </a:p>
          <a:p>
            <a:r>
              <a:rPr lang="it-IT" dirty="0">
                <a:solidFill>
                  <a:srgbClr val="FFFFFF"/>
                </a:solidFill>
              </a:rPr>
              <a:t>In ambito familiare anche atti che apparentemente non sono caratterizzati in sé da un’estrema gravità possono assumere tale rilevanza  </a:t>
            </a:r>
          </a:p>
        </p:txBody>
      </p:sp>
      <p:sp>
        <p:nvSpPr>
          <p:cNvPr id="4" name="Segnaposto piè di pagina 3">
            <a:extLst>
              <a:ext uri="{FF2B5EF4-FFF2-40B4-BE49-F238E27FC236}">
                <a16:creationId xmlns:a16="http://schemas.microsoft.com/office/drawing/2014/main" id="{71F61CDE-1135-5B4A-9155-88C05EF1A044}"/>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42562261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884419" y="826680"/>
            <a:ext cx="7375161" cy="1325563"/>
          </a:xfrm>
        </p:spPr>
        <p:txBody>
          <a:bodyPr>
            <a:normAutofit/>
          </a:bodyPr>
          <a:lstStyle/>
          <a:p>
            <a:pPr algn="ctr"/>
            <a:r>
              <a:rPr lang="it-IT" sz="3500" b="1" dirty="0">
                <a:solidFill>
                  <a:srgbClr val="FFFFFF"/>
                </a:solidFill>
              </a:rPr>
              <a:t>Integrità morale </a:t>
            </a:r>
          </a:p>
        </p:txBody>
      </p:sp>
      <p:sp>
        <p:nvSpPr>
          <p:cNvPr id="3" name="Segnaposto contenuto 2"/>
          <p:cNvSpPr>
            <a:spLocks noGrp="1"/>
          </p:cNvSpPr>
          <p:nvPr>
            <p:ph idx="1"/>
          </p:nvPr>
        </p:nvSpPr>
        <p:spPr>
          <a:xfrm>
            <a:off x="884419" y="3092970"/>
            <a:ext cx="7375161" cy="2693976"/>
          </a:xfrm>
        </p:spPr>
        <p:txBody>
          <a:bodyPr>
            <a:normAutofit/>
          </a:bodyPr>
          <a:lstStyle/>
          <a:p>
            <a:r>
              <a:rPr lang="it-IT" sz="1700" dirty="0">
                <a:solidFill>
                  <a:srgbClr val="000000"/>
                </a:solidFill>
              </a:rPr>
              <a:t>Intesa come un vulnus “alla dignità dell’individuo di entità non comune o per la particolare delicatezza dei profili della dignità stessa concretamente incisi, o per le modalità –forti – dell’offesa arrecata, o per la ripetitività o la prolungata durata nel tempo della sofferenza patita dall’offeso” </a:t>
            </a:r>
            <a:r>
              <a:rPr lang="it-IT" sz="1700" dirty="0" err="1">
                <a:solidFill>
                  <a:srgbClr val="000000"/>
                </a:solidFill>
              </a:rPr>
              <a:t>Trib</a:t>
            </a:r>
            <a:r>
              <a:rPr lang="it-IT" sz="1700" dirty="0">
                <a:solidFill>
                  <a:srgbClr val="000000"/>
                </a:solidFill>
              </a:rPr>
              <a:t>. Bari sentenza 28.07.2004, Corriere del Merito, 2005, 3,275)</a:t>
            </a:r>
          </a:p>
        </p:txBody>
      </p:sp>
      <p:sp>
        <p:nvSpPr>
          <p:cNvPr id="4" name="Segnaposto piè di pagina 3">
            <a:extLst>
              <a:ext uri="{FF2B5EF4-FFF2-40B4-BE49-F238E27FC236}">
                <a16:creationId xmlns:a16="http://schemas.microsoft.com/office/drawing/2014/main" id="{C536060B-6419-7143-9396-99EB449AA965}"/>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78077782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6" dur="5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884419" y="826680"/>
            <a:ext cx="7375161" cy="1325563"/>
          </a:xfrm>
        </p:spPr>
        <p:txBody>
          <a:bodyPr>
            <a:normAutofit/>
          </a:bodyPr>
          <a:lstStyle/>
          <a:p>
            <a:pPr algn="ctr"/>
            <a:r>
              <a:rPr lang="it-IT" sz="3500" b="1" dirty="0">
                <a:solidFill>
                  <a:srgbClr val="FFFFFF"/>
                </a:solidFill>
              </a:rPr>
              <a:t>La libertà</a:t>
            </a:r>
          </a:p>
        </p:txBody>
      </p:sp>
      <p:sp>
        <p:nvSpPr>
          <p:cNvPr id="3" name="Segnaposto contenuto 2"/>
          <p:cNvSpPr>
            <a:spLocks noGrp="1"/>
          </p:cNvSpPr>
          <p:nvPr>
            <p:ph idx="1"/>
          </p:nvPr>
        </p:nvSpPr>
        <p:spPr>
          <a:xfrm>
            <a:off x="884419" y="3092970"/>
            <a:ext cx="7375161" cy="2693976"/>
          </a:xfrm>
        </p:spPr>
        <p:txBody>
          <a:bodyPr>
            <a:normAutofit/>
          </a:bodyPr>
          <a:lstStyle/>
          <a:p>
            <a:pPr marL="0" indent="0">
              <a:buNone/>
            </a:pPr>
            <a:endParaRPr lang="it-IT" sz="1700" dirty="0">
              <a:solidFill>
                <a:srgbClr val="000000"/>
              </a:solidFill>
            </a:endParaRPr>
          </a:p>
          <a:p>
            <a:r>
              <a:rPr lang="it-IT" sz="1700" dirty="0">
                <a:solidFill>
                  <a:srgbClr val="000000"/>
                </a:solidFill>
              </a:rPr>
              <a:t>Diritto di tenere un comportamento omissivo da parte dei consociati (dagli altri appartenenti al nucleo familiare) in modo da non avere ostacoli nell’esercizio della libertà stessa e poter così realizzare le proprie scelte</a:t>
            </a:r>
          </a:p>
          <a:p>
            <a:endParaRPr lang="it-IT" sz="1700" dirty="0">
              <a:solidFill>
                <a:srgbClr val="000000"/>
              </a:solidFill>
            </a:endParaRPr>
          </a:p>
        </p:txBody>
      </p:sp>
      <p:sp>
        <p:nvSpPr>
          <p:cNvPr id="4" name="Segnaposto piè di pagina 3">
            <a:extLst>
              <a:ext uri="{FF2B5EF4-FFF2-40B4-BE49-F238E27FC236}">
                <a16:creationId xmlns:a16="http://schemas.microsoft.com/office/drawing/2014/main" id="{AE479426-5060-A54C-8624-CE32B5B198E6}"/>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86198672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480059" y="2053641"/>
            <a:ext cx="2751871" cy="2760098"/>
          </a:xfrm>
        </p:spPr>
        <p:txBody>
          <a:bodyPr>
            <a:normAutofit/>
          </a:bodyPr>
          <a:lstStyle/>
          <a:p>
            <a:r>
              <a:rPr lang="it-IT" b="1" dirty="0">
                <a:solidFill>
                  <a:srgbClr val="FFFFFF"/>
                </a:solidFill>
              </a:rPr>
              <a:t>integrano la condotta di cui all’art. 342bis c.c.</a:t>
            </a:r>
          </a:p>
        </p:txBody>
      </p:sp>
      <p:sp>
        <p:nvSpPr>
          <p:cNvPr id="3" name="Segnaposto contenuto 2"/>
          <p:cNvSpPr>
            <a:spLocks noGrp="1"/>
          </p:cNvSpPr>
          <p:nvPr>
            <p:ph idx="1"/>
          </p:nvPr>
        </p:nvSpPr>
        <p:spPr>
          <a:xfrm>
            <a:off x="4567930" y="801866"/>
            <a:ext cx="3979563" cy="5230634"/>
          </a:xfrm>
        </p:spPr>
        <p:txBody>
          <a:bodyPr anchor="ctr">
            <a:normAutofit/>
          </a:bodyPr>
          <a:lstStyle/>
          <a:p>
            <a:r>
              <a:rPr lang="it-IT" sz="1900" dirty="0">
                <a:solidFill>
                  <a:srgbClr val="000000"/>
                </a:solidFill>
              </a:rPr>
              <a:t>Tutte le forme di indebita intromissione nella sfera dei comportamenti e delle scelte individuali, in particolare:</a:t>
            </a:r>
          </a:p>
          <a:p>
            <a:r>
              <a:rPr lang="it-IT" sz="1900" dirty="0">
                <a:solidFill>
                  <a:srgbClr val="000000"/>
                </a:solidFill>
              </a:rPr>
              <a:t>tutte le forme di coercizione della libertà personale (artt. 2 e 13 </a:t>
            </a:r>
            <a:r>
              <a:rPr lang="it-IT" sz="1900" dirty="0" err="1">
                <a:solidFill>
                  <a:srgbClr val="000000"/>
                </a:solidFill>
              </a:rPr>
              <a:t>Cost</a:t>
            </a:r>
            <a:r>
              <a:rPr lang="it-IT" sz="1900" dirty="0">
                <a:solidFill>
                  <a:srgbClr val="000000"/>
                </a:solidFill>
              </a:rPr>
              <a:t>.) tali da impedire i movimenti di un familiare (salvo quanto necessario in relazione all’età e alle condizioni del soggetto), </a:t>
            </a:r>
          </a:p>
          <a:p>
            <a:r>
              <a:rPr lang="it-IT" sz="1900" dirty="0">
                <a:solidFill>
                  <a:srgbClr val="000000"/>
                </a:solidFill>
              </a:rPr>
              <a:t>le limitazioni alla libertà religiosa (art. 19 </a:t>
            </a:r>
            <a:r>
              <a:rPr lang="it-IT" sz="1900" dirty="0" err="1">
                <a:solidFill>
                  <a:srgbClr val="000000"/>
                </a:solidFill>
              </a:rPr>
              <a:t>Cost</a:t>
            </a:r>
            <a:r>
              <a:rPr lang="it-IT" sz="1900" dirty="0">
                <a:solidFill>
                  <a:srgbClr val="000000"/>
                </a:solidFill>
              </a:rPr>
              <a:t>.) e alla libertà di manifestazione del pensiero (art. 21 </a:t>
            </a:r>
            <a:r>
              <a:rPr lang="it-IT" sz="1900" dirty="0" err="1">
                <a:solidFill>
                  <a:srgbClr val="000000"/>
                </a:solidFill>
              </a:rPr>
              <a:t>Cost</a:t>
            </a:r>
            <a:r>
              <a:rPr lang="it-IT" sz="1900" dirty="0">
                <a:solidFill>
                  <a:srgbClr val="000000"/>
                </a:solidFill>
              </a:rPr>
              <a:t>.), la violazione della riservatezza (violata la segretezza della corrispondenza (art. 15 </a:t>
            </a:r>
            <a:r>
              <a:rPr lang="it-IT" sz="1900" dirty="0" err="1">
                <a:solidFill>
                  <a:srgbClr val="000000"/>
                </a:solidFill>
              </a:rPr>
              <a:t>Cost</a:t>
            </a:r>
            <a:r>
              <a:rPr lang="it-IT" sz="1900" dirty="0">
                <a:solidFill>
                  <a:srgbClr val="000000"/>
                </a:solidFill>
              </a:rPr>
              <a:t>.)</a:t>
            </a:r>
          </a:p>
          <a:p>
            <a:endParaRPr lang="it-IT" sz="1900" dirty="0">
              <a:solidFill>
                <a:srgbClr val="000000"/>
              </a:solidFill>
            </a:endParaRPr>
          </a:p>
        </p:txBody>
      </p:sp>
      <p:sp>
        <p:nvSpPr>
          <p:cNvPr id="4" name="Segnaposto piè di pagina 3">
            <a:extLst>
              <a:ext uri="{FF2B5EF4-FFF2-40B4-BE49-F238E27FC236}">
                <a16:creationId xmlns:a16="http://schemas.microsoft.com/office/drawing/2014/main" id="{2FD615D7-FF20-C440-806B-74D7D75CA44C}"/>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49967442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anim calcmode="lin" valueType="num">
                                      <p:cBhvr>
                                        <p:cTn id="21"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anim calcmode="lin" valueType="num">
                                      <p:cBhvr>
                                        <p:cTn id="29" dur="2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30"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2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28650" y="963877"/>
            <a:ext cx="2620771" cy="4930246"/>
          </a:xfrm>
        </p:spPr>
        <p:txBody>
          <a:bodyPr>
            <a:normAutofit/>
          </a:bodyPr>
          <a:lstStyle/>
          <a:p>
            <a:pPr algn="r"/>
            <a:r>
              <a:rPr lang="it-IT" b="1" dirty="0">
                <a:solidFill>
                  <a:schemeClr val="accent1"/>
                </a:solidFill>
              </a:rPr>
              <a:t>La GRAVITA’ del pregiudizio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3732023" y="963877"/>
            <a:ext cx="4783327" cy="4930246"/>
          </a:xfrm>
        </p:spPr>
        <p:txBody>
          <a:bodyPr anchor="ctr">
            <a:normAutofit/>
          </a:bodyPr>
          <a:lstStyle/>
          <a:p>
            <a:r>
              <a:rPr lang="it-IT" dirty="0"/>
              <a:t>La norma richiede un ulteriore carattere che deve riguardare non la condotta in sé, ma il pregiudizio prodotto. </a:t>
            </a:r>
          </a:p>
          <a:p>
            <a:r>
              <a:rPr lang="it-IT" dirty="0"/>
              <a:t>Tribunale di Bari </a:t>
            </a:r>
            <a:r>
              <a:rPr lang="it-IT" dirty="0" err="1"/>
              <a:t>decr</a:t>
            </a:r>
            <a:r>
              <a:rPr lang="it-IT" dirty="0"/>
              <a:t>. 28/07/2004 ha parlato di pregiudizio “di entità non comune” , avendo riguardo non solo al singolo comportamento in sé considerato, ma anche all’eventuale sua reiterazione e può essere anche indiretto, cioè riguardare aggressioni subite da congiunti</a:t>
            </a:r>
          </a:p>
          <a:p>
            <a:pPr marL="0" indent="0">
              <a:buNone/>
            </a:pPr>
            <a:endParaRPr lang="it-IT" dirty="0"/>
          </a:p>
        </p:txBody>
      </p:sp>
      <p:sp>
        <p:nvSpPr>
          <p:cNvPr id="4" name="Segnaposto piè di pagina 3">
            <a:extLst>
              <a:ext uri="{FF2B5EF4-FFF2-40B4-BE49-F238E27FC236}">
                <a16:creationId xmlns:a16="http://schemas.microsoft.com/office/drawing/2014/main" id="{AF5F1C2A-2F6B-5044-94F8-27660FB74B35}"/>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61108874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9144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egnaposto contenuto 2"/>
          <p:cNvSpPr>
            <a:spLocks noGrp="1"/>
          </p:cNvSpPr>
          <p:nvPr>
            <p:ph idx="1"/>
          </p:nvPr>
        </p:nvSpPr>
        <p:spPr>
          <a:xfrm>
            <a:off x="884419" y="872046"/>
            <a:ext cx="7375161" cy="2945574"/>
          </a:xfrm>
        </p:spPr>
        <p:txBody>
          <a:bodyPr anchor="ctr">
            <a:normAutofit/>
          </a:bodyPr>
          <a:lstStyle/>
          <a:p>
            <a:r>
              <a:rPr lang="it-IT" dirty="0">
                <a:solidFill>
                  <a:srgbClr val="FFFFFF"/>
                </a:solidFill>
              </a:rPr>
              <a:t>Anche una </a:t>
            </a:r>
            <a:r>
              <a:rPr lang="it-IT" b="1" dirty="0">
                <a:solidFill>
                  <a:srgbClr val="FFFFFF"/>
                </a:solidFill>
              </a:rPr>
              <a:t>singola condotta</a:t>
            </a:r>
            <a:r>
              <a:rPr lang="it-IT" dirty="0">
                <a:solidFill>
                  <a:srgbClr val="FFFFFF"/>
                </a:solidFill>
              </a:rPr>
              <a:t> può causare un grave pregiudizio ed integrare gli estremi di abuso familiare se, comunque, si possa temere la reiterazione del comportamento </a:t>
            </a:r>
          </a:p>
          <a:p>
            <a:r>
              <a:rPr lang="it-IT" dirty="0">
                <a:solidFill>
                  <a:srgbClr val="FFFFFF"/>
                </a:solidFill>
              </a:rPr>
              <a:t>Secondo altro orientamento, che però non trova il favore della dottrina, sono necessarie “</a:t>
            </a:r>
            <a:r>
              <a:rPr lang="it-IT" i="1" dirty="0">
                <a:solidFill>
                  <a:srgbClr val="FFFFFF"/>
                </a:solidFill>
              </a:rPr>
              <a:t>reiterate azioni ravvicinate nel tempo … in modo che ne sia … alterato il regime di normale convivenza familiare</a:t>
            </a:r>
            <a:r>
              <a:rPr lang="it-IT" dirty="0">
                <a:solidFill>
                  <a:srgbClr val="FFFFFF"/>
                </a:solidFill>
              </a:rPr>
              <a:t>”</a:t>
            </a:r>
          </a:p>
          <a:p>
            <a:r>
              <a:rPr lang="it-IT" dirty="0">
                <a:solidFill>
                  <a:srgbClr val="FFFFFF"/>
                </a:solidFill>
              </a:rPr>
              <a:t>(</a:t>
            </a:r>
            <a:r>
              <a:rPr lang="it-IT" dirty="0" err="1">
                <a:solidFill>
                  <a:srgbClr val="FFFFFF"/>
                </a:solidFill>
              </a:rPr>
              <a:t>Trib</a:t>
            </a:r>
            <a:r>
              <a:rPr lang="it-IT" dirty="0">
                <a:solidFill>
                  <a:srgbClr val="FFFFFF"/>
                </a:solidFill>
              </a:rPr>
              <a:t>. Trani, 12/10/2001, </a:t>
            </a:r>
            <a:r>
              <a:rPr lang="it-IT" i="1" dirty="0" err="1">
                <a:solidFill>
                  <a:srgbClr val="FFFFFF"/>
                </a:solidFill>
              </a:rPr>
              <a:t>Fam</a:t>
            </a:r>
            <a:r>
              <a:rPr lang="it-IT" i="1" dirty="0">
                <a:solidFill>
                  <a:srgbClr val="FFFFFF"/>
                </a:solidFill>
              </a:rPr>
              <a:t>. dir. </a:t>
            </a:r>
            <a:r>
              <a:rPr lang="it-IT" dirty="0">
                <a:solidFill>
                  <a:srgbClr val="FFFFFF"/>
                </a:solidFill>
              </a:rPr>
              <a:t>2002, 395)</a:t>
            </a:r>
          </a:p>
        </p:txBody>
      </p:sp>
      <p:sp>
        <p:nvSpPr>
          <p:cNvPr id="4" name="Segnaposto piè di pagina 3">
            <a:extLst>
              <a:ext uri="{FF2B5EF4-FFF2-40B4-BE49-F238E27FC236}">
                <a16:creationId xmlns:a16="http://schemas.microsoft.com/office/drawing/2014/main" id="{C411F6E2-8497-1C43-8621-7C6C8444B429}"/>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347655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Segnaposto contenuto 2">
            <a:extLst>
              <a:ext uri="{FF2B5EF4-FFF2-40B4-BE49-F238E27FC236}">
                <a16:creationId xmlns:a16="http://schemas.microsoft.com/office/drawing/2014/main" id="{328AEC28-3AD1-41A7-996E-5B4E1824A40D}"/>
              </a:ext>
            </a:extLst>
          </p:cNvPr>
          <p:cNvGraphicFramePr>
            <a:graphicFrameLocks noGrp="1"/>
          </p:cNvGraphicFramePr>
          <p:nvPr>
            <p:ph idx="1"/>
            <p:extLst>
              <p:ext uri="{D42A27DB-BD31-4B8C-83A1-F6EECF244321}">
                <p14:modId xmlns:p14="http://schemas.microsoft.com/office/powerpoint/2010/main" val="282965138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piè di pagina 3">
            <a:extLst>
              <a:ext uri="{FF2B5EF4-FFF2-40B4-BE49-F238E27FC236}">
                <a16:creationId xmlns:a16="http://schemas.microsoft.com/office/drawing/2014/main" id="{067A2978-E812-4843-A26A-C2AE3956C093}"/>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44690159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olo 1"/>
          <p:cNvSpPr>
            <a:spLocks noGrp="1"/>
          </p:cNvSpPr>
          <p:nvPr>
            <p:ph type="title"/>
          </p:nvPr>
        </p:nvSpPr>
        <p:spPr>
          <a:xfrm>
            <a:off x="678657" y="2415322"/>
            <a:ext cx="2588798" cy="2399869"/>
          </a:xfrm>
        </p:spPr>
        <p:txBody>
          <a:bodyPr>
            <a:normAutofit/>
          </a:bodyPr>
          <a:lstStyle/>
          <a:p>
            <a:pPr algn="ctr"/>
            <a:r>
              <a:rPr lang="it-IT" sz="3500" b="1" dirty="0">
                <a:solidFill>
                  <a:srgbClr val="FFFFFF"/>
                </a:solidFill>
                <a:latin typeface="Times New Roman"/>
                <a:cs typeface="Times New Roman"/>
              </a:rPr>
              <a:t>Violenza assistita </a:t>
            </a:r>
          </a:p>
        </p:txBody>
      </p:sp>
      <p:sp>
        <p:nvSpPr>
          <p:cNvPr id="3" name="Segnaposto contenuto 2"/>
          <p:cNvSpPr>
            <a:spLocks noGrp="1"/>
          </p:cNvSpPr>
          <p:nvPr>
            <p:ph idx="1"/>
          </p:nvPr>
        </p:nvSpPr>
        <p:spPr>
          <a:xfrm>
            <a:off x="3840480" y="804672"/>
            <a:ext cx="4711446" cy="5248656"/>
          </a:xfrm>
        </p:spPr>
        <p:txBody>
          <a:bodyPr anchor="ctr">
            <a:normAutofit/>
          </a:bodyPr>
          <a:lstStyle/>
          <a:p>
            <a:r>
              <a:rPr lang="it-IT" sz="1700" dirty="0"/>
              <a:t>Secondo la giurisprudenza, integra abuso nei confronti di un minore, tale da consentire l’immediato allontanamento del genitore dalla casa familiare, la violenza perpetrata , non solo ai danni del minore, ma anche nei confronti dell’altro genitore, oggetto di continue aggressioni fisiche cui il minore si trova costretto ad assistere con grave pregiudizio per la sua armonica ed equilibrata formazione psichica</a:t>
            </a:r>
          </a:p>
          <a:p>
            <a:r>
              <a:rPr lang="it-IT" sz="1700" dirty="0" err="1"/>
              <a:t>Trib</a:t>
            </a:r>
            <a:r>
              <a:rPr lang="it-IT" sz="1700" dirty="0"/>
              <a:t>. min. L’Aquila 19.7.2002, in Famiglia e dir., 2003 p.402, </a:t>
            </a:r>
            <a:r>
              <a:rPr lang="it-IT" sz="1700" dirty="0" err="1"/>
              <a:t>Trib</a:t>
            </a:r>
            <a:r>
              <a:rPr lang="it-IT" sz="1700" dirty="0"/>
              <a:t>, Reggio Emilia, 6.5.2002, Famiglia e Dir. 2002, p. 503</a:t>
            </a:r>
          </a:p>
        </p:txBody>
      </p:sp>
      <p:sp>
        <p:nvSpPr>
          <p:cNvPr id="4" name="Segnaposto piè di pagina 3">
            <a:extLst>
              <a:ext uri="{FF2B5EF4-FFF2-40B4-BE49-F238E27FC236}">
                <a16:creationId xmlns:a16="http://schemas.microsoft.com/office/drawing/2014/main" id="{0F0F4E8B-0E65-4347-A980-DACA2B816BBA}"/>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7372868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Scale>
                                      <p:cBhvr>
                                        <p:cTn id="13"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xEl>
                                              <p:pRg st="0" end="0"/>
                                            </p:txEl>
                                          </p:spTgt>
                                        </p:tgtEl>
                                        <p:attrNameLst>
                                          <p:attrName>ppt_x</p:attrName>
                                          <p:attrName>ppt_y</p:attrName>
                                        </p:attrNameLst>
                                      </p:cBhvr>
                                    </p:animMotion>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Scale>
                                      <p:cBhvr>
                                        <p:cTn id="20"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3">
                                            <p:txEl>
                                              <p:pRg st="1" end="1"/>
                                            </p:txEl>
                                          </p:spTgt>
                                        </p:tgtEl>
                                        <p:attrNameLst>
                                          <p:attrName>ppt_x</p:attrName>
                                          <p:attrName>ppt_y</p:attrName>
                                        </p:attrNameLst>
                                      </p:cBhvr>
                                    </p:animMotion>
                                    <p:animEffect transition="in" filter="fade">
                                      <p:cBhvr>
                                        <p:cTn id="2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480059" y="2053641"/>
            <a:ext cx="2751871" cy="2760098"/>
          </a:xfrm>
        </p:spPr>
        <p:txBody>
          <a:bodyPr>
            <a:normAutofit/>
          </a:bodyPr>
          <a:lstStyle/>
          <a:p>
            <a:r>
              <a:rPr lang="it-IT" b="1" dirty="0">
                <a:solidFill>
                  <a:srgbClr val="FFFFFF"/>
                </a:solidFill>
              </a:rPr>
              <a:t>Tribunale di Reggio Emilia </a:t>
            </a:r>
          </a:p>
        </p:txBody>
      </p:sp>
      <p:sp>
        <p:nvSpPr>
          <p:cNvPr id="3" name="Segnaposto contenuto 2"/>
          <p:cNvSpPr>
            <a:spLocks noGrp="1"/>
          </p:cNvSpPr>
          <p:nvPr>
            <p:ph idx="1"/>
          </p:nvPr>
        </p:nvSpPr>
        <p:spPr>
          <a:xfrm>
            <a:off x="4567930" y="801866"/>
            <a:ext cx="3979563" cy="5230634"/>
          </a:xfrm>
        </p:spPr>
        <p:txBody>
          <a:bodyPr anchor="ctr">
            <a:normAutofit/>
          </a:bodyPr>
          <a:lstStyle/>
          <a:p>
            <a:endParaRPr lang="it-IT" dirty="0">
              <a:solidFill>
                <a:srgbClr val="000000"/>
              </a:solidFill>
            </a:endParaRPr>
          </a:p>
          <a:p>
            <a:endParaRPr lang="it-IT" dirty="0">
              <a:solidFill>
                <a:srgbClr val="000000"/>
              </a:solidFill>
            </a:endParaRPr>
          </a:p>
          <a:p>
            <a:r>
              <a:rPr lang="it-IT" dirty="0">
                <a:solidFill>
                  <a:srgbClr val="000000"/>
                </a:solidFill>
              </a:rPr>
              <a:t>“le manifestazioni di aggressività poste in essere da un coniuge nei confronti dell’altro, con conseguente pregiudizio, tra l’altro della sfera psicologica dei figli minori, rendono opportuno disporre l’allontanamento di quel coniuge dalla casa coniugale, </a:t>
            </a:r>
            <a:r>
              <a:rPr lang="it-IT" i="1" dirty="0">
                <a:solidFill>
                  <a:srgbClr val="000000"/>
                </a:solidFill>
              </a:rPr>
              <a:t>inaudita altera parte</a:t>
            </a:r>
            <a:r>
              <a:rPr lang="it-IT" dirty="0">
                <a:solidFill>
                  <a:srgbClr val="000000"/>
                </a:solidFill>
              </a:rPr>
              <a:t>”</a:t>
            </a:r>
          </a:p>
        </p:txBody>
      </p:sp>
      <p:sp>
        <p:nvSpPr>
          <p:cNvPr id="4" name="Segnaposto piè di pagina 3">
            <a:extLst>
              <a:ext uri="{FF2B5EF4-FFF2-40B4-BE49-F238E27FC236}">
                <a16:creationId xmlns:a16="http://schemas.microsoft.com/office/drawing/2014/main" id="{23CC5F83-E0FC-244C-8BEA-9CFCC7D059B5}"/>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427835954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1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Immagine 3">
            <a:extLst>
              <a:ext uri="{FF2B5EF4-FFF2-40B4-BE49-F238E27FC236}">
                <a16:creationId xmlns:a16="http://schemas.microsoft.com/office/drawing/2014/main" id="{862FF885-D4C2-2046-9282-3D290BC9B16A}"/>
              </a:ext>
            </a:extLst>
          </p:cNvPr>
          <p:cNvPicPr>
            <a:picLocks noChangeAspect="1"/>
          </p:cNvPicPr>
          <p:nvPr/>
        </p:nvPicPr>
        <p:blipFill rotWithShape="1">
          <a:blip r:embed="rId3"/>
          <a:srcRect l="7816" r="8177" b="1"/>
          <a:stretch/>
        </p:blipFill>
        <p:spPr>
          <a:xfrm>
            <a:off x="322012" y="2681303"/>
            <a:ext cx="3061697" cy="1822268"/>
          </a:xfrm>
          <a:prstGeom prst="rect">
            <a:avLst/>
          </a:prstGeom>
        </p:spPr>
      </p:pic>
      <p:sp>
        <p:nvSpPr>
          <p:cNvPr id="2" name="Segnaposto contenuto 1"/>
          <p:cNvSpPr>
            <a:spLocks noGrp="1"/>
          </p:cNvSpPr>
          <p:nvPr>
            <p:ph idx="1"/>
          </p:nvPr>
        </p:nvSpPr>
        <p:spPr>
          <a:xfrm>
            <a:off x="4570579" y="2947260"/>
            <a:ext cx="4003614" cy="2927188"/>
          </a:xfrm>
        </p:spPr>
        <p:txBody>
          <a:bodyPr anchor="ctr">
            <a:normAutofit/>
          </a:bodyPr>
          <a:lstStyle/>
          <a:p>
            <a:r>
              <a:rPr lang="it-IT" sz="1500" dirty="0">
                <a:solidFill>
                  <a:srgbClr val="000000"/>
                </a:solidFill>
              </a:rPr>
              <a:t>B) la violenza fisica, sessuale e psicologica che avviene all’interno della comunità nel suo complesso, incluso lo stupro, l’abuso sessuale, la molestia sessuale e l’intimidazione sul posto di lavoro, negli istituti educativi e altrove, il traffico delle donne e la prostituzione forzata; </a:t>
            </a:r>
          </a:p>
          <a:p>
            <a:r>
              <a:rPr lang="it-IT" sz="1500" dirty="0">
                <a:solidFill>
                  <a:srgbClr val="000000"/>
                </a:solidFill>
              </a:rPr>
              <a:t>C) la violenza fisica, sessuale e psicologica perpetrata o condotta dallo Stato ovunque essa accada</a:t>
            </a:r>
          </a:p>
        </p:txBody>
      </p:sp>
      <p:sp>
        <p:nvSpPr>
          <p:cNvPr id="5" name="Segnaposto piè di pagina 4">
            <a:extLst>
              <a:ext uri="{FF2B5EF4-FFF2-40B4-BE49-F238E27FC236}">
                <a16:creationId xmlns:a16="http://schemas.microsoft.com/office/drawing/2014/main" id="{CB0D8750-C274-D741-B497-A2741223A3D1}"/>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97619254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2">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4" dur="500" fill="hold"/>
                                        <p:tgtEl>
                                          <p:spTgt spid="2">
                                            <p:txEl>
                                              <p:pRg st="1" end="1"/>
                                            </p:txEl>
                                          </p:spTgt>
                                        </p:tgtEl>
                                        <p:attrNameLst>
                                          <p:attrName>style.rotation</p:attrName>
                                        </p:attrNameLst>
                                      </p:cBhvr>
                                      <p:tavLst>
                                        <p:tav tm="0">
                                          <p:val>
                                            <p:fltVal val="360"/>
                                          </p:val>
                                        </p:tav>
                                        <p:tav tm="100000">
                                          <p:val>
                                            <p:fltVal val="0"/>
                                          </p:val>
                                        </p:tav>
                                      </p:tavLst>
                                    </p:anim>
                                    <p:animEffect transition="in" filter="fade">
                                      <p:cBhvr>
                                        <p:cTn id="2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9144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p:cNvSpPr>
            <a:spLocks noGrp="1"/>
          </p:cNvSpPr>
          <p:nvPr>
            <p:ph type="title"/>
          </p:nvPr>
        </p:nvSpPr>
        <p:spPr>
          <a:xfrm>
            <a:off x="884419" y="5105400"/>
            <a:ext cx="7375161" cy="1066802"/>
          </a:xfrm>
        </p:spPr>
        <p:txBody>
          <a:bodyPr>
            <a:normAutofit/>
          </a:bodyPr>
          <a:lstStyle/>
          <a:p>
            <a:r>
              <a:rPr lang="it-IT" sz="3500" b="1" dirty="0">
                <a:solidFill>
                  <a:srgbClr val="3F3F3F"/>
                </a:solidFill>
                <a:latin typeface="Times New Roman"/>
                <a:cs typeface="Times New Roman"/>
              </a:rPr>
              <a:t>Il contenuto degli ordini di protezione – art. 342 ter c.c. </a:t>
            </a:r>
          </a:p>
        </p:txBody>
      </p:sp>
      <p:sp>
        <p:nvSpPr>
          <p:cNvPr id="3" name="Segnaposto contenuto 2"/>
          <p:cNvSpPr>
            <a:spLocks noGrp="1"/>
          </p:cNvSpPr>
          <p:nvPr>
            <p:ph idx="1"/>
          </p:nvPr>
        </p:nvSpPr>
        <p:spPr>
          <a:xfrm>
            <a:off x="884419" y="872046"/>
            <a:ext cx="7375161" cy="2945574"/>
          </a:xfrm>
        </p:spPr>
        <p:txBody>
          <a:bodyPr anchor="ctr">
            <a:normAutofit/>
          </a:bodyPr>
          <a:lstStyle/>
          <a:p>
            <a:r>
              <a:rPr lang="it-IT" sz="1900" dirty="0">
                <a:solidFill>
                  <a:srgbClr val="FFFFFF"/>
                </a:solidFill>
              </a:rPr>
              <a:t>“</a:t>
            </a:r>
            <a:r>
              <a:rPr lang="it-IT" sz="1900" i="1" dirty="0">
                <a:solidFill>
                  <a:srgbClr val="FFFFFF"/>
                </a:solidFill>
              </a:rPr>
              <a:t>Con il decreto di cui all’art. 342bis c.c. il giudice ordina al coniuge o convivente, che ha tenuto la condotta pregiudizievole, la cessazione della stessa condotta e dispone l’allontanamento dalla casa familiare del coniuge o del convivente che ha tenuto la condotta pregiudizievole prescrivendogli altresì, ove occorra, di non avvicinarsi ai luoghi abitualmente frequentati dall’istante, ed in particolare al luogo di lavoro, al domicilio della famiglia d’origine, ovvero al domicilio di altri prossimi congiunti o di altre persone ed in prossimità dei luoghi di istruzione dei figli della coppia, salvo che questi non debba frequentare i medesimi luoghi per esigenze di lavoro</a:t>
            </a:r>
            <a:r>
              <a:rPr lang="it-IT" sz="1900" dirty="0">
                <a:solidFill>
                  <a:srgbClr val="FFFFFF"/>
                </a:solidFill>
              </a:rPr>
              <a:t>” </a:t>
            </a:r>
          </a:p>
        </p:txBody>
      </p:sp>
      <p:sp>
        <p:nvSpPr>
          <p:cNvPr id="4" name="Segnaposto piè di pagina 3">
            <a:extLst>
              <a:ext uri="{FF2B5EF4-FFF2-40B4-BE49-F238E27FC236}">
                <a16:creationId xmlns:a16="http://schemas.microsoft.com/office/drawing/2014/main" id="{E9E6F24E-54D9-CF43-B18A-B404E2D824EE}"/>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338558673"/>
      </p:ext>
    </p:extLst>
  </p:cSld>
  <p:clrMapOvr>
    <a:overrideClrMapping bg1="dk1" tx1="lt1" bg2="dk2" tx2="lt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olo 1"/>
          <p:cNvSpPr>
            <a:spLocks noGrp="1"/>
          </p:cNvSpPr>
          <p:nvPr>
            <p:ph type="title"/>
          </p:nvPr>
        </p:nvSpPr>
        <p:spPr>
          <a:xfrm>
            <a:off x="678657" y="2415322"/>
            <a:ext cx="2588798" cy="2399869"/>
          </a:xfrm>
        </p:spPr>
        <p:txBody>
          <a:bodyPr>
            <a:normAutofit/>
          </a:bodyPr>
          <a:lstStyle/>
          <a:p>
            <a:pPr algn="ctr"/>
            <a:r>
              <a:rPr lang="it-IT" sz="3500" b="1" dirty="0">
                <a:solidFill>
                  <a:srgbClr val="FFFFFF"/>
                </a:solidFill>
              </a:rPr>
              <a:t>2° comma </a:t>
            </a:r>
          </a:p>
        </p:txBody>
      </p:sp>
      <p:sp>
        <p:nvSpPr>
          <p:cNvPr id="3" name="Segnaposto contenuto 2"/>
          <p:cNvSpPr>
            <a:spLocks noGrp="1"/>
          </p:cNvSpPr>
          <p:nvPr>
            <p:ph idx="1"/>
          </p:nvPr>
        </p:nvSpPr>
        <p:spPr>
          <a:xfrm>
            <a:off x="3840480" y="804672"/>
            <a:ext cx="4711446" cy="5248656"/>
          </a:xfrm>
        </p:spPr>
        <p:txBody>
          <a:bodyPr anchor="ctr">
            <a:normAutofit/>
          </a:bodyPr>
          <a:lstStyle/>
          <a:p>
            <a:r>
              <a:rPr lang="it-IT" sz="1700" dirty="0">
                <a:latin typeface="Times New Roman"/>
                <a:cs typeface="Times New Roman"/>
              </a:rPr>
              <a:t>Il giudice può disporre, altresì, ove occorra, l’intervento dei servizi sociali del territorio o di un centro di mediazione familiare, nonché delle associazioni che abbiano come fine statutario il sostegno e l’accoglienza di donne e minori o di altri soggetti vittime di abusi e maltrattati; il pagamento periodico di un assegno a favore delle persone conviventi che, per effetto dei provvedimenti di cui al primo comma, rimangano prive di mezzi adeguati, fissando modalità e termini di versamento e prescrivendo, se del caso, che la somma sia versata direttamente all’avente diritto dal datore di lavoro dell’obbligato, detraendola dalla retribuzione allo stesso spettante” </a:t>
            </a:r>
          </a:p>
        </p:txBody>
      </p:sp>
      <p:sp>
        <p:nvSpPr>
          <p:cNvPr id="4" name="Segnaposto piè di pagina 3">
            <a:extLst>
              <a:ext uri="{FF2B5EF4-FFF2-40B4-BE49-F238E27FC236}">
                <a16:creationId xmlns:a16="http://schemas.microsoft.com/office/drawing/2014/main" id="{73D869B1-284C-4A49-BA19-F202D8943A60}"/>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6767239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5" dur="5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884419" y="826680"/>
            <a:ext cx="7375161" cy="1325563"/>
          </a:xfrm>
        </p:spPr>
        <p:txBody>
          <a:bodyPr>
            <a:normAutofit/>
          </a:bodyPr>
          <a:lstStyle/>
          <a:p>
            <a:pPr algn="ctr"/>
            <a:r>
              <a:rPr lang="it-IT" sz="3500" b="1" dirty="0">
                <a:solidFill>
                  <a:srgbClr val="FFFFFF"/>
                </a:solidFill>
              </a:rPr>
              <a:t>Contenuto degli ordini di protezione è TIPICO</a:t>
            </a:r>
          </a:p>
        </p:txBody>
      </p:sp>
      <p:graphicFrame>
        <p:nvGraphicFramePr>
          <p:cNvPr id="5" name="Segnaposto contenuto 2">
            <a:extLst>
              <a:ext uri="{FF2B5EF4-FFF2-40B4-BE49-F238E27FC236}">
                <a16:creationId xmlns:a16="http://schemas.microsoft.com/office/drawing/2014/main" id="{B311AB6F-32F0-46A2-BC15-F07058A2216C}"/>
              </a:ext>
            </a:extLst>
          </p:cNvPr>
          <p:cNvGraphicFramePr>
            <a:graphicFrameLocks noGrp="1"/>
          </p:cNvGraphicFramePr>
          <p:nvPr>
            <p:ph idx="1"/>
            <p:extLst>
              <p:ext uri="{D42A27DB-BD31-4B8C-83A1-F6EECF244321}">
                <p14:modId xmlns:p14="http://schemas.microsoft.com/office/powerpoint/2010/main" val="3836428033"/>
              </p:ext>
            </p:extLst>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egnaposto piè di pagina 3">
            <a:extLst>
              <a:ext uri="{FF2B5EF4-FFF2-40B4-BE49-F238E27FC236}">
                <a16:creationId xmlns:a16="http://schemas.microsoft.com/office/drawing/2014/main" id="{13C4E558-A8BB-D147-B1CE-3E6E870E7C64}"/>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66711374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884419" y="826680"/>
            <a:ext cx="7375161" cy="1325563"/>
          </a:xfrm>
        </p:spPr>
        <p:txBody>
          <a:bodyPr>
            <a:normAutofit/>
          </a:bodyPr>
          <a:lstStyle/>
          <a:p>
            <a:pPr algn="ctr"/>
            <a:r>
              <a:rPr lang="it-IT" sz="3500" b="1">
                <a:solidFill>
                  <a:srgbClr val="FFFFFF"/>
                </a:solidFill>
              </a:rPr>
              <a:t>CONTENUTO NECESSARIO </a:t>
            </a:r>
          </a:p>
        </p:txBody>
      </p:sp>
      <p:graphicFrame>
        <p:nvGraphicFramePr>
          <p:cNvPr id="5" name="Segnaposto contenuto 2">
            <a:extLst>
              <a:ext uri="{FF2B5EF4-FFF2-40B4-BE49-F238E27FC236}">
                <a16:creationId xmlns:a16="http://schemas.microsoft.com/office/drawing/2014/main" id="{DFB2251E-4FCF-47F3-9CD4-F42A665F0EB7}"/>
              </a:ext>
            </a:extLst>
          </p:cNvPr>
          <p:cNvGraphicFramePr>
            <a:graphicFrameLocks noGrp="1"/>
          </p:cNvGraphicFramePr>
          <p:nvPr>
            <p:ph idx="1"/>
            <p:extLst>
              <p:ext uri="{D42A27DB-BD31-4B8C-83A1-F6EECF244321}">
                <p14:modId xmlns:p14="http://schemas.microsoft.com/office/powerpoint/2010/main" val="1251418722"/>
              </p:ext>
            </p:extLst>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egnaposto piè di pagina 3">
            <a:extLst>
              <a:ext uri="{FF2B5EF4-FFF2-40B4-BE49-F238E27FC236}">
                <a16:creationId xmlns:a16="http://schemas.microsoft.com/office/drawing/2014/main" id="{D2E8FB8A-0CE2-554D-B6AD-075D7F75F899}"/>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6982317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884419" y="826680"/>
            <a:ext cx="7375161" cy="1325563"/>
          </a:xfrm>
        </p:spPr>
        <p:txBody>
          <a:bodyPr>
            <a:normAutofit/>
          </a:bodyPr>
          <a:lstStyle/>
          <a:p>
            <a:pPr algn="ctr"/>
            <a:r>
              <a:rPr lang="it-IT" sz="3500" b="1" dirty="0">
                <a:solidFill>
                  <a:srgbClr val="FFFFFF"/>
                </a:solidFill>
              </a:rPr>
              <a:t>CONTENUTO EVENTUALE (“</a:t>
            </a:r>
            <a:r>
              <a:rPr lang="it-IT" sz="3500" b="1" i="1" dirty="0">
                <a:solidFill>
                  <a:srgbClr val="FFFFFF"/>
                </a:solidFill>
              </a:rPr>
              <a:t>ove occorra”</a:t>
            </a:r>
            <a:r>
              <a:rPr lang="it-IT" sz="3500" b="1" dirty="0">
                <a:solidFill>
                  <a:srgbClr val="FFFFFF"/>
                </a:solidFill>
              </a:rPr>
              <a:t>) </a:t>
            </a:r>
          </a:p>
        </p:txBody>
      </p:sp>
      <p:sp>
        <p:nvSpPr>
          <p:cNvPr id="3" name="Segnaposto contenuto 2"/>
          <p:cNvSpPr>
            <a:spLocks noGrp="1"/>
          </p:cNvSpPr>
          <p:nvPr>
            <p:ph idx="1"/>
          </p:nvPr>
        </p:nvSpPr>
        <p:spPr>
          <a:xfrm>
            <a:off x="884419" y="3092970"/>
            <a:ext cx="7375161" cy="2693976"/>
          </a:xfrm>
        </p:spPr>
        <p:txBody>
          <a:bodyPr>
            <a:normAutofit/>
          </a:bodyPr>
          <a:lstStyle/>
          <a:p>
            <a:r>
              <a:rPr lang="it-IT" sz="1700" dirty="0">
                <a:solidFill>
                  <a:srgbClr val="000000"/>
                </a:solidFill>
              </a:rPr>
              <a:t>Divieto di avvicinarsi ai luoghi abitualmente frequentati dall’istante (luogo di lavoro, domicilio della famiglia di origine, domicilio prossimi congiunti o di altre persone ed in prossimità dei luoghi di istruzione dei figli della coppia, a meno che l’aggressore non debba frequentare questi luoghi per esigenze lavorative</a:t>
            </a:r>
          </a:p>
          <a:p>
            <a:r>
              <a:rPr lang="it-IT" sz="1700" dirty="0">
                <a:solidFill>
                  <a:srgbClr val="000000"/>
                </a:solidFill>
              </a:rPr>
              <a:t>Intervento dei servizi sociali del territorio o di un centro di mediazione familiare, nonché delle associazioni che abbiano come fine statutario il sostegno e l’accoglienza di donne e minori o altri soggetti vittime di abusi e maltrattati</a:t>
            </a:r>
          </a:p>
          <a:p>
            <a:r>
              <a:rPr lang="it-IT" sz="1700" dirty="0">
                <a:solidFill>
                  <a:srgbClr val="000000"/>
                </a:solidFill>
              </a:rPr>
              <a:t>Pagamento assegno a favore persone conviventi rimaste prive di mezzi adeguati in seguito all’adozione degli ordini di protezione  </a:t>
            </a:r>
          </a:p>
        </p:txBody>
      </p:sp>
      <p:sp>
        <p:nvSpPr>
          <p:cNvPr id="4" name="Segnaposto piè di pagina 3">
            <a:extLst>
              <a:ext uri="{FF2B5EF4-FFF2-40B4-BE49-F238E27FC236}">
                <a16:creationId xmlns:a16="http://schemas.microsoft.com/office/drawing/2014/main" id="{C24B88A7-3B4E-9848-8E31-9870969A400F}"/>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61199535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5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9" dur="5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5" dur="5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b="1" dirty="0">
                <a:solidFill>
                  <a:srgbClr val="006600"/>
                </a:solidFill>
              </a:rPr>
              <a:t>Art. 736 bis </a:t>
            </a:r>
            <a:r>
              <a:rPr lang="it-IT" sz="2800" b="1" dirty="0" err="1">
                <a:solidFill>
                  <a:srgbClr val="006600"/>
                </a:solidFill>
              </a:rPr>
              <a:t>cpc</a:t>
            </a:r>
            <a:r>
              <a:rPr lang="it-IT" sz="2800" b="1" dirty="0">
                <a:solidFill>
                  <a:srgbClr val="006600"/>
                </a:solidFill>
              </a:rPr>
              <a:t> </a:t>
            </a:r>
            <a:br>
              <a:rPr lang="it-IT" sz="2800" b="1" dirty="0">
                <a:solidFill>
                  <a:srgbClr val="006600"/>
                </a:solidFill>
              </a:rPr>
            </a:br>
            <a:r>
              <a:rPr lang="it-IT" sz="2800" b="1" dirty="0">
                <a:solidFill>
                  <a:srgbClr val="006600"/>
                </a:solidFill>
              </a:rPr>
              <a:t>Provvedimenti di adozione degli ordini di protezione contro gli abusi familiari </a:t>
            </a:r>
          </a:p>
        </p:txBody>
      </p:sp>
      <p:sp>
        <p:nvSpPr>
          <p:cNvPr id="3" name="Segnaposto contenuto 2"/>
          <p:cNvSpPr>
            <a:spLocks noGrp="1"/>
          </p:cNvSpPr>
          <p:nvPr>
            <p:ph idx="1"/>
          </p:nvPr>
        </p:nvSpPr>
        <p:spPr>
          <a:xfrm>
            <a:off x="457200" y="1844824"/>
            <a:ext cx="8435280" cy="4824536"/>
          </a:xfrm>
        </p:spPr>
        <p:txBody>
          <a:bodyPr>
            <a:normAutofit/>
          </a:bodyPr>
          <a:lstStyle/>
          <a:p>
            <a:r>
              <a:rPr lang="it-IT" dirty="0"/>
              <a:t>Ricorso proposto anche dalla parte personalmente , è prevista la non obbligatorietà della difesa tecnica</a:t>
            </a:r>
          </a:p>
          <a:p>
            <a:r>
              <a:rPr lang="it-IT" b="1" dirty="0">
                <a:solidFill>
                  <a:srgbClr val="006600"/>
                </a:solidFill>
              </a:rPr>
              <a:t>COMPETENZA : </a:t>
            </a:r>
          </a:p>
          <a:p>
            <a:r>
              <a:rPr lang="it-IT" dirty="0">
                <a:solidFill>
                  <a:srgbClr val="FF0000"/>
                </a:solidFill>
              </a:rPr>
              <a:t>Tribunale ordinario </a:t>
            </a:r>
            <a:r>
              <a:rPr lang="it-IT" dirty="0">
                <a:solidFill>
                  <a:srgbClr val="000000"/>
                </a:solidFill>
              </a:rPr>
              <a:t>del luogo di </a:t>
            </a:r>
            <a:r>
              <a:rPr lang="it-IT" dirty="0">
                <a:solidFill>
                  <a:srgbClr val="FF0000"/>
                </a:solidFill>
              </a:rPr>
              <a:t>residenza</a:t>
            </a:r>
            <a:r>
              <a:rPr lang="it-IT" dirty="0">
                <a:solidFill>
                  <a:srgbClr val="000000"/>
                </a:solidFill>
              </a:rPr>
              <a:t> o di </a:t>
            </a:r>
            <a:r>
              <a:rPr lang="it-IT" dirty="0">
                <a:solidFill>
                  <a:srgbClr val="FF0000"/>
                </a:solidFill>
              </a:rPr>
              <a:t>domicilio</a:t>
            </a:r>
            <a:r>
              <a:rPr lang="it-IT" dirty="0">
                <a:solidFill>
                  <a:srgbClr val="000000"/>
                </a:solidFill>
              </a:rPr>
              <a:t> </a:t>
            </a:r>
            <a:r>
              <a:rPr lang="it-IT" dirty="0">
                <a:solidFill>
                  <a:srgbClr val="FF0000"/>
                </a:solidFill>
              </a:rPr>
              <a:t>della parte ricorrente </a:t>
            </a:r>
          </a:p>
          <a:p>
            <a:pPr marL="0" indent="0" algn="just">
              <a:buNone/>
            </a:pPr>
            <a:r>
              <a:rPr lang="it-IT" dirty="0">
                <a:solidFill>
                  <a:srgbClr val="000000"/>
                </a:solidFill>
              </a:rPr>
              <a:t>(</a:t>
            </a:r>
            <a:r>
              <a:rPr lang="it-IT" dirty="0">
                <a:solidFill>
                  <a:srgbClr val="FF0000"/>
                </a:solidFill>
              </a:rPr>
              <a:t>deroga</a:t>
            </a:r>
            <a:r>
              <a:rPr lang="it-IT" dirty="0">
                <a:solidFill>
                  <a:srgbClr val="000000"/>
                </a:solidFill>
              </a:rPr>
              <a:t> al foro generale del convenuto si spiega agevolmente con l’esigenza di favorire l’abusato , il quale non deve rincorrere il convenuto se questi abbia una residenza anagrafica in un luogo diverso, e con l’interesse a radicare la competenza avanti al giudice del luogo ove si trova la casa familiare, teatro delle pretese condotte pregiudizievoli) </a:t>
            </a:r>
          </a:p>
        </p:txBody>
      </p:sp>
      <p:sp>
        <p:nvSpPr>
          <p:cNvPr id="4" name="Segnaposto piè di pagina 3">
            <a:extLst>
              <a:ext uri="{FF2B5EF4-FFF2-40B4-BE49-F238E27FC236}">
                <a16:creationId xmlns:a16="http://schemas.microsoft.com/office/drawing/2014/main" id="{3F9E2231-6FCD-FD49-B6D0-4B975E456B5B}"/>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03015782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28650" y="963877"/>
            <a:ext cx="2620771" cy="4930246"/>
          </a:xfrm>
        </p:spPr>
        <p:txBody>
          <a:bodyPr>
            <a:normAutofit/>
          </a:bodyPr>
          <a:lstStyle/>
          <a:p>
            <a:pPr algn="r"/>
            <a:r>
              <a:rPr lang="it-IT" b="1" dirty="0">
                <a:solidFill>
                  <a:schemeClr val="accent1"/>
                </a:solidFill>
              </a:rPr>
              <a:t>Eccezione di incompetenza rilevabile d’ufficio</a:t>
            </a:r>
            <a:r>
              <a:rPr lang="it-IT" dirty="0">
                <a:solidFill>
                  <a:schemeClr val="accent1"/>
                </a:solidFill>
              </a:rPr>
              <a:t>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3732023" y="963877"/>
            <a:ext cx="4783327" cy="4930246"/>
          </a:xfrm>
        </p:spPr>
        <p:txBody>
          <a:bodyPr anchor="ctr">
            <a:normAutofit/>
          </a:bodyPr>
          <a:lstStyle/>
          <a:p>
            <a:pPr marL="0" indent="0">
              <a:buNone/>
            </a:pPr>
            <a:endParaRPr lang="it-IT" dirty="0"/>
          </a:p>
          <a:p>
            <a:r>
              <a:rPr lang="it-IT" dirty="0"/>
              <a:t>Si tratta di un procedimento camerale e che involge diritti personalissimi, si può quindi ritenere che si tratti di competenza funzionale e perciò inderogabile, con la conseguenza che la relativa eccezione può essere rilevata anche d’ufficio</a:t>
            </a:r>
          </a:p>
        </p:txBody>
      </p:sp>
      <p:sp>
        <p:nvSpPr>
          <p:cNvPr id="4" name="Segnaposto piè di pagina 3">
            <a:extLst>
              <a:ext uri="{FF2B5EF4-FFF2-40B4-BE49-F238E27FC236}">
                <a16:creationId xmlns:a16="http://schemas.microsoft.com/office/drawing/2014/main" id="{27941BB3-7B22-5245-A3C7-F32F61A58415}"/>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36730108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628650" y="2057400"/>
            <a:ext cx="7886700" cy="3871762"/>
          </a:xfrm>
        </p:spPr>
        <p:txBody>
          <a:bodyPr>
            <a:normAutofit/>
          </a:bodyPr>
          <a:lstStyle/>
          <a:p>
            <a:r>
              <a:rPr lang="it-IT" dirty="0"/>
              <a:t>Il Tribunale decide in composizione monocratica (1 comma) e ciò per assicurare quella celerità nelle decisioni per adottare provvedimenti come quelli dei quali ci stiamo occupando. Tuttavia, è prevista l’applicabilità, in via integrativa e in quanto compatibili (7° comma), degli artt. 737 ss. </a:t>
            </a:r>
            <a:r>
              <a:rPr lang="it-IT" dirty="0" err="1"/>
              <a:t>cpc</a:t>
            </a:r>
            <a:r>
              <a:rPr lang="it-IT" dirty="0"/>
              <a:t>, quelli riguardanti i procedimenti in camera di consiglio </a:t>
            </a:r>
          </a:p>
          <a:p>
            <a:endParaRPr lang="it-IT" dirty="0"/>
          </a:p>
        </p:txBody>
      </p:sp>
      <p:sp>
        <p:nvSpPr>
          <p:cNvPr id="4" name="Segnaposto piè di pagina 3">
            <a:extLst>
              <a:ext uri="{FF2B5EF4-FFF2-40B4-BE49-F238E27FC236}">
                <a16:creationId xmlns:a16="http://schemas.microsoft.com/office/drawing/2014/main" id="{769BF341-38EF-6F46-9062-3B267FD3160A}"/>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96347182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a:solidFill>
                  <a:srgbClr val="006600"/>
                </a:solidFill>
              </a:rPr>
              <a:t>Fase successiva del procedimento </a:t>
            </a:r>
          </a:p>
        </p:txBody>
      </p:sp>
      <p:sp>
        <p:nvSpPr>
          <p:cNvPr id="3" name="Segnaposto contenuto 2"/>
          <p:cNvSpPr>
            <a:spLocks noGrp="1"/>
          </p:cNvSpPr>
          <p:nvPr>
            <p:ph idx="1"/>
          </p:nvPr>
        </p:nvSpPr>
        <p:spPr/>
        <p:txBody>
          <a:bodyPr>
            <a:normAutofit/>
          </a:bodyPr>
          <a:lstStyle/>
          <a:p>
            <a:r>
              <a:rPr lang="it-IT" dirty="0"/>
              <a:t>In contraddittorio tra le parti </a:t>
            </a:r>
          </a:p>
          <a:p>
            <a:pPr marL="0" indent="0">
              <a:buNone/>
            </a:pPr>
            <a:r>
              <a:rPr lang="it-IT" dirty="0"/>
              <a:t>Il Giudice, sentite le parti, procede nel modo che ritiene più opportuno agli atti di istruzione necessari, …, e provvede con decreto motivato immediatamente esecutivo</a:t>
            </a:r>
          </a:p>
          <a:p>
            <a:r>
              <a:rPr lang="it-IT" dirty="0"/>
              <a:t>inaudita altera parte, in caso di urgenza, assunte ove occorra sommarie informazioni </a:t>
            </a:r>
          </a:p>
          <a:p>
            <a:pPr marL="0" indent="0">
              <a:buNone/>
            </a:pPr>
            <a:r>
              <a:rPr lang="it-IT" dirty="0"/>
              <a:t>Il Giudice può adottare immediatamente l’ordine di protezione fissando udienza di comparizione avanti a sé  parti entro termine non superiore a </a:t>
            </a:r>
            <a:r>
              <a:rPr lang="it-IT" b="1" dirty="0">
                <a:solidFill>
                  <a:srgbClr val="FF0000"/>
                </a:solidFill>
              </a:rPr>
              <a:t>QUINDICI GIORNI  </a:t>
            </a:r>
          </a:p>
        </p:txBody>
      </p:sp>
      <p:sp>
        <p:nvSpPr>
          <p:cNvPr id="4" name="Segnaposto piè di pagina 3">
            <a:extLst>
              <a:ext uri="{FF2B5EF4-FFF2-40B4-BE49-F238E27FC236}">
                <a16:creationId xmlns:a16="http://schemas.microsoft.com/office/drawing/2014/main" id="{DBB8789C-5E84-3145-AB64-8F8D56137A24}"/>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418896800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54116-936B-4DD4-B494-B459D5DBB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468471"/>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9144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egnaposto contenuto 2"/>
          <p:cNvSpPr>
            <a:spLocks noGrp="1"/>
          </p:cNvSpPr>
          <p:nvPr>
            <p:ph idx="1"/>
          </p:nvPr>
        </p:nvSpPr>
        <p:spPr>
          <a:xfrm>
            <a:off x="884419" y="872046"/>
            <a:ext cx="7375161" cy="2945574"/>
          </a:xfrm>
        </p:spPr>
        <p:txBody>
          <a:bodyPr anchor="ctr">
            <a:normAutofit/>
          </a:bodyPr>
          <a:lstStyle/>
          <a:p>
            <a:pPr marL="0" indent="0">
              <a:buNone/>
            </a:pPr>
            <a:r>
              <a:rPr lang="it-IT" dirty="0">
                <a:solidFill>
                  <a:srgbClr val="FFFFFF"/>
                </a:solidFill>
              </a:rPr>
              <a:t>ed assegna alla parte ricorrente un termine non superiore a </a:t>
            </a:r>
            <a:r>
              <a:rPr lang="it-IT" b="1" dirty="0">
                <a:solidFill>
                  <a:srgbClr val="FFFFFF"/>
                </a:solidFill>
              </a:rPr>
              <a:t>giorni OTTO </a:t>
            </a:r>
            <a:r>
              <a:rPr lang="it-IT" dirty="0">
                <a:solidFill>
                  <a:srgbClr val="FFFFFF"/>
                </a:solidFill>
              </a:rPr>
              <a:t>per la notifica del ricorso e del decreto. </a:t>
            </a:r>
          </a:p>
          <a:p>
            <a:pPr marL="0" indent="0">
              <a:buNone/>
            </a:pPr>
            <a:r>
              <a:rPr lang="it-IT" dirty="0">
                <a:solidFill>
                  <a:srgbClr val="FFFFFF"/>
                </a:solidFill>
              </a:rPr>
              <a:t>All’udienza, il Giudice </a:t>
            </a:r>
          </a:p>
          <a:p>
            <a:r>
              <a:rPr lang="it-IT" dirty="0">
                <a:solidFill>
                  <a:srgbClr val="FFFFFF"/>
                </a:solidFill>
              </a:rPr>
              <a:t>CONFERMA o</a:t>
            </a:r>
          </a:p>
          <a:p>
            <a:r>
              <a:rPr lang="it-IT" dirty="0">
                <a:solidFill>
                  <a:srgbClr val="FFFFFF"/>
                </a:solidFill>
              </a:rPr>
              <a:t>MODIFICA o</a:t>
            </a:r>
          </a:p>
          <a:p>
            <a:r>
              <a:rPr lang="it-IT" dirty="0">
                <a:solidFill>
                  <a:srgbClr val="FFFFFF"/>
                </a:solidFill>
              </a:rPr>
              <a:t>REVOCA </a:t>
            </a:r>
          </a:p>
          <a:p>
            <a:pPr marL="0" indent="0">
              <a:buNone/>
            </a:pPr>
            <a:r>
              <a:rPr lang="it-IT" dirty="0">
                <a:solidFill>
                  <a:srgbClr val="FFFFFF"/>
                </a:solidFill>
              </a:rPr>
              <a:t>l’ordine di protezione </a:t>
            </a:r>
          </a:p>
        </p:txBody>
      </p:sp>
      <p:sp>
        <p:nvSpPr>
          <p:cNvPr id="4" name="Segnaposto piè di pagina 3">
            <a:extLst>
              <a:ext uri="{FF2B5EF4-FFF2-40B4-BE49-F238E27FC236}">
                <a16:creationId xmlns:a16="http://schemas.microsoft.com/office/drawing/2014/main" id="{9B21906F-8D42-C740-A810-BE8F736D5F27}"/>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586102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t="8537"/>
          <a:stretch/>
        </p:blipFill>
        <p:spPr>
          <a:xfrm>
            <a:off x="-1" y="10"/>
            <a:ext cx="9144000" cy="6857990"/>
          </a:xfrm>
          <a:prstGeom prst="rect">
            <a:avLst/>
          </a:prstGeom>
        </p:spPr>
      </p:pic>
      <p:sp>
        <p:nvSpPr>
          <p:cNvPr id="24"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olo 2"/>
          <p:cNvSpPr>
            <a:spLocks noGrp="1"/>
          </p:cNvSpPr>
          <p:nvPr>
            <p:ph type="title"/>
          </p:nvPr>
        </p:nvSpPr>
        <p:spPr>
          <a:xfrm>
            <a:off x="392906" y="425950"/>
            <a:ext cx="8408194" cy="744836"/>
          </a:xfrm>
        </p:spPr>
        <p:txBody>
          <a:bodyPr vert="horz" lIns="91440" tIns="45720" rIns="91440" bIns="45720" rtlCol="0" anchor="ctr">
            <a:normAutofit/>
          </a:bodyPr>
          <a:lstStyle/>
          <a:p>
            <a:pPr algn="ctr" defTabSz="914400"/>
            <a:r>
              <a:rPr lang="en-US" sz="3100">
                <a:solidFill>
                  <a:schemeClr val="tx1">
                    <a:lumMod val="85000"/>
                    <a:lumOff val="15000"/>
                  </a:schemeClr>
                </a:solidFill>
              </a:rPr>
              <a:t>CONVENZIONE ISTANBUL </a:t>
            </a:r>
          </a:p>
        </p:txBody>
      </p:sp>
      <p:cxnSp>
        <p:nvCxnSpPr>
          <p:cNvPr id="25"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egnaposto piè di pagina 1">
            <a:extLst>
              <a:ext uri="{FF2B5EF4-FFF2-40B4-BE49-F238E27FC236}">
                <a16:creationId xmlns:a16="http://schemas.microsoft.com/office/drawing/2014/main" id="{78E5EB65-4DA8-164B-9315-D85F0E3FA42B}"/>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82044791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6B7042-4C52-427C-8C92-8FEC051C1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593788"/>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884419" y="826680"/>
            <a:ext cx="7375161" cy="1325563"/>
          </a:xfrm>
        </p:spPr>
        <p:txBody>
          <a:bodyPr>
            <a:normAutofit/>
          </a:bodyPr>
          <a:lstStyle/>
          <a:p>
            <a:pPr algn="ctr"/>
            <a:r>
              <a:rPr lang="it-IT" sz="3500">
                <a:solidFill>
                  <a:srgbClr val="FFFFFF"/>
                </a:solidFill>
              </a:rPr>
              <a:t>  </a:t>
            </a:r>
            <a:r>
              <a:rPr lang="it-IT" sz="3500" b="1">
                <a:solidFill>
                  <a:srgbClr val="FFFFFF"/>
                </a:solidFill>
              </a:rPr>
              <a:t>DURATA </a:t>
            </a:r>
          </a:p>
        </p:txBody>
      </p:sp>
      <p:sp>
        <p:nvSpPr>
          <p:cNvPr id="3" name="Segnaposto contenuto 2"/>
          <p:cNvSpPr>
            <a:spLocks noGrp="1"/>
          </p:cNvSpPr>
          <p:nvPr>
            <p:ph idx="1"/>
          </p:nvPr>
        </p:nvSpPr>
        <p:spPr>
          <a:xfrm>
            <a:off x="884419" y="3092970"/>
            <a:ext cx="7375161" cy="2693976"/>
          </a:xfrm>
        </p:spPr>
        <p:txBody>
          <a:bodyPr>
            <a:normAutofit/>
          </a:bodyPr>
          <a:lstStyle/>
          <a:p>
            <a:r>
              <a:rPr lang="it-IT" sz="1700">
                <a:solidFill>
                  <a:srgbClr val="000000"/>
                </a:solidFill>
              </a:rPr>
              <a:t>Gli ordini di protezione sono, per loro stessa natura, provvisori; la norma prevede che il giudice, nel decreto con cui li prescrive, ne stabilisca anche la durata, comunque non superiore ad UN ANNO  prorogabile su istanza di parte solo in presenza di GRAVI MOTIVI per il tempo STRETTAMENTE NECESSARIO</a:t>
            </a:r>
          </a:p>
          <a:p>
            <a:pPr marL="0" indent="0">
              <a:buNone/>
            </a:pPr>
            <a:r>
              <a:rPr lang="it-IT" sz="1700">
                <a:solidFill>
                  <a:srgbClr val="000000"/>
                </a:solidFill>
              </a:rPr>
              <a:t>   ex lege 23 aprile 2009 n. 38 (prima il termine era di sei mesi) e decorrente dal momento di effettiva esecuzione </a:t>
            </a:r>
          </a:p>
          <a:p>
            <a:pPr marL="0" indent="0">
              <a:buNone/>
            </a:pPr>
            <a:endParaRPr lang="it-IT" sz="1700">
              <a:solidFill>
                <a:srgbClr val="000000"/>
              </a:solidFill>
            </a:endParaRPr>
          </a:p>
        </p:txBody>
      </p:sp>
      <p:sp>
        <p:nvSpPr>
          <p:cNvPr id="4" name="Segnaposto piè di pagina 3">
            <a:extLst>
              <a:ext uri="{FF2B5EF4-FFF2-40B4-BE49-F238E27FC236}">
                <a16:creationId xmlns:a16="http://schemas.microsoft.com/office/drawing/2014/main" id="{E5673C99-4E2E-AB4F-B26B-3A873968B23D}"/>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494371041"/>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884419" y="826680"/>
            <a:ext cx="7375161" cy="1325563"/>
          </a:xfrm>
        </p:spPr>
        <p:txBody>
          <a:bodyPr>
            <a:normAutofit/>
          </a:bodyPr>
          <a:lstStyle/>
          <a:p>
            <a:pPr algn="ctr"/>
            <a:r>
              <a:rPr lang="it-IT" sz="3500" b="1">
                <a:solidFill>
                  <a:srgbClr val="FFFFFF"/>
                </a:solidFill>
                <a:latin typeface="Times New Roman"/>
                <a:cs typeface="Times New Roman"/>
              </a:rPr>
              <a:t>IMPUGNAZIONI </a:t>
            </a:r>
          </a:p>
        </p:txBody>
      </p:sp>
      <p:sp>
        <p:nvSpPr>
          <p:cNvPr id="3" name="Segnaposto contenuto 2"/>
          <p:cNvSpPr>
            <a:spLocks noGrp="1"/>
          </p:cNvSpPr>
          <p:nvPr>
            <p:ph idx="1"/>
          </p:nvPr>
        </p:nvSpPr>
        <p:spPr>
          <a:xfrm>
            <a:off x="884419" y="3092970"/>
            <a:ext cx="7375161" cy="2693976"/>
          </a:xfrm>
        </p:spPr>
        <p:txBody>
          <a:bodyPr>
            <a:normAutofit/>
          </a:bodyPr>
          <a:lstStyle/>
          <a:p>
            <a:r>
              <a:rPr lang="it-IT" sz="1700">
                <a:solidFill>
                  <a:srgbClr val="000000"/>
                </a:solidFill>
              </a:rPr>
              <a:t>Contro il decreto con cui il Giudice adotta l’ordine di protezione o rigetta il ricorso </a:t>
            </a:r>
          </a:p>
          <a:p>
            <a:r>
              <a:rPr lang="it-IT" sz="1700">
                <a:solidFill>
                  <a:srgbClr val="000000"/>
                </a:solidFill>
              </a:rPr>
              <a:t>è ammesso reclamo al tribunale entro il termine perentorio di </a:t>
            </a:r>
            <a:r>
              <a:rPr lang="it-IT" sz="1700" b="1">
                <a:solidFill>
                  <a:srgbClr val="000000"/>
                </a:solidFill>
              </a:rPr>
              <a:t>dieci giorni </a:t>
            </a:r>
            <a:r>
              <a:rPr lang="it-IT" sz="1700">
                <a:solidFill>
                  <a:srgbClr val="000000"/>
                </a:solidFill>
              </a:rPr>
              <a:t>dalla notifica della decisione</a:t>
            </a:r>
          </a:p>
          <a:p>
            <a:r>
              <a:rPr lang="it-IT" sz="1700">
                <a:solidFill>
                  <a:srgbClr val="000000"/>
                </a:solidFill>
              </a:rPr>
              <a:t>IL RECLAMO NON SOSPENDE L’ESECUTIVITA’ dell’ordine di protezione  </a:t>
            </a:r>
          </a:p>
        </p:txBody>
      </p:sp>
      <p:sp>
        <p:nvSpPr>
          <p:cNvPr id="4" name="Segnaposto piè di pagina 3">
            <a:extLst>
              <a:ext uri="{FF2B5EF4-FFF2-40B4-BE49-F238E27FC236}">
                <a16:creationId xmlns:a16="http://schemas.microsoft.com/office/drawing/2014/main" id="{E1871556-3126-014D-9A27-7C4483C24691}"/>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90288383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5" name="Segnaposto contenuto 2">
            <a:extLst>
              <a:ext uri="{FF2B5EF4-FFF2-40B4-BE49-F238E27FC236}">
                <a16:creationId xmlns:a16="http://schemas.microsoft.com/office/drawing/2014/main" id="{3F590855-DDDC-4D57-A157-4DCE00D87899}"/>
              </a:ext>
            </a:extLst>
          </p:cNvPr>
          <p:cNvGraphicFramePr>
            <a:graphicFrameLocks noGrp="1"/>
          </p:cNvGraphicFramePr>
          <p:nvPr>
            <p:ph idx="1"/>
            <p:extLst>
              <p:ext uri="{D42A27DB-BD31-4B8C-83A1-F6EECF244321}">
                <p14:modId xmlns:p14="http://schemas.microsoft.com/office/powerpoint/2010/main" val="3649252669"/>
              </p:ext>
            </p:extLst>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egnaposto piè di pagina 3">
            <a:extLst>
              <a:ext uri="{FF2B5EF4-FFF2-40B4-BE49-F238E27FC236}">
                <a16:creationId xmlns:a16="http://schemas.microsoft.com/office/drawing/2014/main" id="{9A067B36-C491-5341-988C-E85E590F52D6}"/>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01717816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a:solidFill>
                  <a:srgbClr val="006600"/>
                </a:solidFill>
              </a:rPr>
              <a:t>Ammissibile ricorso ex art. 111 </a:t>
            </a:r>
            <a:r>
              <a:rPr lang="it-IT" sz="3600" b="1" dirty="0" err="1">
                <a:solidFill>
                  <a:srgbClr val="006600"/>
                </a:solidFill>
              </a:rPr>
              <a:t>Cost</a:t>
            </a:r>
            <a:r>
              <a:rPr lang="it-IT" sz="3600" b="1" dirty="0">
                <a:solidFill>
                  <a:srgbClr val="006600"/>
                </a:solidFill>
              </a:rPr>
              <a:t>.? </a:t>
            </a:r>
          </a:p>
        </p:txBody>
      </p:sp>
      <p:sp>
        <p:nvSpPr>
          <p:cNvPr id="3" name="Segnaposto contenuto 2"/>
          <p:cNvSpPr>
            <a:spLocks noGrp="1"/>
          </p:cNvSpPr>
          <p:nvPr>
            <p:ph idx="1"/>
          </p:nvPr>
        </p:nvSpPr>
        <p:spPr>
          <a:xfrm>
            <a:off x="251520" y="1628800"/>
            <a:ext cx="7920880" cy="5229200"/>
          </a:xfrm>
        </p:spPr>
        <p:txBody>
          <a:bodyPr/>
          <a:lstStyle/>
          <a:p>
            <a:r>
              <a:rPr lang="it-IT" dirty="0"/>
              <a:t>Ricorso ordinario espressamente escluso dal 736bis </a:t>
            </a:r>
            <a:r>
              <a:rPr lang="it-IT" dirty="0" err="1"/>
              <a:t>cpc</a:t>
            </a:r>
            <a:r>
              <a:rPr lang="it-IT" dirty="0"/>
              <a:t> </a:t>
            </a:r>
          </a:p>
          <a:p>
            <a:r>
              <a:rPr lang="it-IT" dirty="0"/>
              <a:t>E’ escluso – anche se parte della dottrina non è d’accordo - anche il ricorso ex art. 111 Cost. giacché il decreto difetta dei requisiti della </a:t>
            </a:r>
            <a:r>
              <a:rPr lang="it-IT" dirty="0" err="1"/>
              <a:t>decisorietà</a:t>
            </a:r>
            <a:r>
              <a:rPr lang="it-IT" dirty="0"/>
              <a:t> e della definitività </a:t>
            </a:r>
          </a:p>
          <a:p>
            <a:pPr marL="0" indent="0">
              <a:buNone/>
            </a:pPr>
            <a:r>
              <a:rPr lang="it-IT" dirty="0"/>
              <a:t>(</a:t>
            </a:r>
            <a:r>
              <a:rPr lang="it-IT" dirty="0" err="1"/>
              <a:t>Cass</a:t>
            </a:r>
            <a:r>
              <a:rPr lang="it-IT" dirty="0"/>
              <a:t>. 15.1.2007 n. 625, in Famiglia e dir. 2007, p. 571; </a:t>
            </a:r>
            <a:r>
              <a:rPr lang="it-IT" dirty="0" err="1"/>
              <a:t>Cass</a:t>
            </a:r>
            <a:r>
              <a:rPr lang="it-IT" dirty="0"/>
              <a:t>. 5.1.2005, n. 208, </a:t>
            </a:r>
            <a:r>
              <a:rPr lang="it-IT" dirty="0" err="1"/>
              <a:t>Giust</a:t>
            </a:r>
            <a:r>
              <a:rPr lang="it-IT" dirty="0"/>
              <a:t>. </a:t>
            </a:r>
            <a:r>
              <a:rPr lang="it-IT" dirty="0" err="1"/>
              <a:t>Civ</a:t>
            </a:r>
            <a:r>
              <a:rPr lang="it-IT" dirty="0"/>
              <a:t>. mass., 2005)) </a:t>
            </a:r>
          </a:p>
        </p:txBody>
      </p:sp>
      <p:sp>
        <p:nvSpPr>
          <p:cNvPr id="4" name="Segnaposto piè di pagina 3">
            <a:extLst>
              <a:ext uri="{FF2B5EF4-FFF2-40B4-BE49-F238E27FC236}">
                <a16:creationId xmlns:a16="http://schemas.microsoft.com/office/drawing/2014/main" id="{163DBFB8-AE72-5D4B-B3F5-C60812C42766}"/>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89083977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olo 1">
            <a:extLst>
              <a:ext uri="{FF2B5EF4-FFF2-40B4-BE49-F238E27FC236}">
                <a16:creationId xmlns:a16="http://schemas.microsoft.com/office/drawing/2014/main" id="{D99FBFDF-2B57-044C-8C45-8C60ADD6661D}"/>
              </a:ext>
            </a:extLst>
          </p:cNvPr>
          <p:cNvSpPr>
            <a:spLocks noGrp="1"/>
          </p:cNvSpPr>
          <p:nvPr>
            <p:ph type="title"/>
          </p:nvPr>
        </p:nvSpPr>
        <p:spPr>
          <a:xfrm>
            <a:off x="4570578" y="1257300"/>
            <a:ext cx="3988849" cy="1381125"/>
          </a:xfrm>
        </p:spPr>
        <p:txBody>
          <a:bodyPr>
            <a:normAutofit/>
          </a:bodyPr>
          <a:lstStyle/>
          <a:p>
            <a:r>
              <a:rPr lang="it-IT" sz="4000" b="1" dirty="0">
                <a:solidFill>
                  <a:srgbClr val="FF0000"/>
                </a:solidFill>
              </a:rPr>
              <a:t>CODICE ROSSO</a:t>
            </a:r>
          </a:p>
        </p:txBody>
      </p:sp>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Graphic 7">
            <a:extLst>
              <a:ext uri="{FF2B5EF4-FFF2-40B4-BE49-F238E27FC236}">
                <a16:creationId xmlns:a16="http://schemas.microsoft.com/office/drawing/2014/main" id="{2531BA26-8AC1-4279-99E9-06146BFE55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490" y="2079067"/>
            <a:ext cx="3026740" cy="3026740"/>
          </a:xfrm>
          <a:prstGeom prst="rect">
            <a:avLst/>
          </a:prstGeom>
        </p:spPr>
      </p:pic>
      <p:sp>
        <p:nvSpPr>
          <p:cNvPr id="3" name="Segnaposto contenuto 2">
            <a:extLst>
              <a:ext uri="{FF2B5EF4-FFF2-40B4-BE49-F238E27FC236}">
                <a16:creationId xmlns:a16="http://schemas.microsoft.com/office/drawing/2014/main" id="{E535C081-B000-EA4E-BA9F-33945A8BF1E3}"/>
              </a:ext>
            </a:extLst>
          </p:cNvPr>
          <p:cNvSpPr>
            <a:spLocks noGrp="1"/>
          </p:cNvSpPr>
          <p:nvPr>
            <p:ph idx="1"/>
          </p:nvPr>
        </p:nvSpPr>
        <p:spPr>
          <a:xfrm>
            <a:off x="4570579" y="2947260"/>
            <a:ext cx="4003614" cy="2927188"/>
          </a:xfrm>
        </p:spPr>
        <p:txBody>
          <a:bodyPr anchor="ctr">
            <a:normAutofit/>
          </a:bodyPr>
          <a:lstStyle/>
          <a:p>
            <a:pPr marL="0" indent="0" algn="just">
              <a:buNone/>
            </a:pPr>
            <a:r>
              <a:rPr lang="it-IT" sz="1800" dirty="0">
                <a:solidFill>
                  <a:srgbClr val="000000"/>
                </a:solidFill>
              </a:rPr>
              <a:t>Sulla </a:t>
            </a:r>
            <a:r>
              <a:rPr lang="it-IT" sz="1800" dirty="0">
                <a:solidFill>
                  <a:srgbClr val="000000"/>
                </a:solidFill>
                <a:hlinkClick r:id="rId5">
                  <a:extLst>
                    <a:ext uri="{A12FA001-AC4F-418D-AE19-62706E023703}">
                      <ahyp:hlinkClr xmlns:ahyp="http://schemas.microsoft.com/office/drawing/2018/hyperlinkcolor" val="tx"/>
                    </a:ext>
                  </a:extLst>
                </a:hlinkClick>
              </a:rPr>
              <a:t>G.U. del 25 luglio 2019 </a:t>
            </a:r>
            <a:r>
              <a:rPr lang="it-IT" sz="1800" dirty="0">
                <a:solidFill>
                  <a:srgbClr val="000000"/>
                </a:solidFill>
              </a:rPr>
              <a:t>è stata pubblicata la Legge 19 luglio 2019, n. 69 (recante “Modifiche al codice penale, al codice di procedura penale e altre disposizioni in materia di tutela delle vittime di violenza domestica e di genere”) denominata “Codice Rosso”</a:t>
            </a:r>
          </a:p>
        </p:txBody>
      </p:sp>
      <p:sp>
        <p:nvSpPr>
          <p:cNvPr id="4" name="Segnaposto piè di pagina 3">
            <a:extLst>
              <a:ext uri="{FF2B5EF4-FFF2-40B4-BE49-F238E27FC236}">
                <a16:creationId xmlns:a16="http://schemas.microsoft.com/office/drawing/2014/main" id="{35D80AAD-7199-CB47-8B63-C9715E449719}"/>
              </a:ext>
            </a:extLst>
          </p:cNvPr>
          <p:cNvSpPr>
            <a:spLocks noGrp="1"/>
          </p:cNvSpPr>
          <p:nvPr>
            <p:ph type="ftr" sz="quarter" idx="11"/>
          </p:nvPr>
        </p:nvSpPr>
        <p:spPr>
          <a:xfrm>
            <a:off x="4300277" y="6372752"/>
            <a:ext cx="3967172" cy="235550"/>
          </a:xfrm>
        </p:spPr>
        <p:txBody>
          <a:bodyPr>
            <a:normAutofit/>
          </a:bodyPr>
          <a:lstStyle/>
          <a:p>
            <a:pPr algn="r">
              <a:spcAft>
                <a:spcPts val="600"/>
              </a:spcAft>
            </a:pPr>
            <a:r>
              <a:rPr lang="it-IT" sz="825">
                <a:solidFill>
                  <a:srgbClr val="898989"/>
                </a:solidFill>
              </a:rPr>
              <a:t>Avv. Cinzia Calabrese</a:t>
            </a:r>
          </a:p>
        </p:txBody>
      </p:sp>
    </p:spTree>
    <p:extLst>
      <p:ext uri="{BB962C8B-B14F-4D97-AF65-F5344CB8AC3E}">
        <p14:creationId xmlns:p14="http://schemas.microsoft.com/office/powerpoint/2010/main" val="150330699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20180411_10402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2" name="Segnaposto piè di pagina 1">
            <a:extLst>
              <a:ext uri="{FF2B5EF4-FFF2-40B4-BE49-F238E27FC236}">
                <a16:creationId xmlns:a16="http://schemas.microsoft.com/office/drawing/2014/main" id="{1C7FCD93-1D87-6D4A-A738-1E9EA4C09A4B}"/>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57517796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15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5E61F48C-C72B-F348-AC8B-B6F165F2A8A2}"/>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24348901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20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47" y="0"/>
            <a:ext cx="8615487" cy="6858000"/>
          </a:xfrm>
          <a:prstGeom prst="rect">
            <a:avLst/>
          </a:prstGeom>
        </p:spPr>
      </p:pic>
      <p:sp>
        <p:nvSpPr>
          <p:cNvPr id="3" name="Segnaposto piè di pagina 2">
            <a:extLst>
              <a:ext uri="{FF2B5EF4-FFF2-40B4-BE49-F238E27FC236}">
                <a16:creationId xmlns:a16="http://schemas.microsoft.com/office/drawing/2014/main" id="{AFD408CD-F430-B748-8F26-C9C69C9D7308}"/>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40661526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21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68D8E5A3-D78C-9744-9053-24D110E27CF0}"/>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7362545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21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93DF4EC0-6D44-D045-8B34-3FEC40CC3FEE}"/>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3347291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olo 2"/>
          <p:cNvSpPr>
            <a:spLocks noGrp="1"/>
          </p:cNvSpPr>
          <p:nvPr>
            <p:ph type="title"/>
          </p:nvPr>
        </p:nvSpPr>
        <p:spPr>
          <a:xfrm>
            <a:off x="480059" y="2053641"/>
            <a:ext cx="2751871" cy="2760098"/>
          </a:xfrm>
        </p:spPr>
        <p:txBody>
          <a:bodyPr>
            <a:normAutofit/>
          </a:bodyPr>
          <a:lstStyle/>
          <a:p>
            <a:r>
              <a:rPr lang="it-IT" b="1" dirty="0">
                <a:solidFill>
                  <a:srgbClr val="FFFFFF"/>
                </a:solidFill>
              </a:rPr>
              <a:t>Convenzione di ISTANBUL </a:t>
            </a:r>
          </a:p>
        </p:txBody>
      </p:sp>
      <p:sp>
        <p:nvSpPr>
          <p:cNvPr id="2" name="Segnaposto contenuto 1"/>
          <p:cNvSpPr>
            <a:spLocks noGrp="1"/>
          </p:cNvSpPr>
          <p:nvPr>
            <p:ph idx="1"/>
          </p:nvPr>
        </p:nvSpPr>
        <p:spPr>
          <a:xfrm>
            <a:off x="4567930" y="801866"/>
            <a:ext cx="3979563" cy="5230634"/>
          </a:xfrm>
        </p:spPr>
        <p:txBody>
          <a:bodyPr anchor="ctr">
            <a:normAutofit/>
          </a:bodyPr>
          <a:lstStyle/>
          <a:p>
            <a:pPr marL="45720" indent="0">
              <a:buNone/>
            </a:pPr>
            <a:r>
              <a:rPr lang="it-IT" dirty="0">
                <a:solidFill>
                  <a:srgbClr val="000000"/>
                </a:solidFill>
              </a:rPr>
              <a:t>Convenzione del Consiglio d’Europa sulla prevenzione e la lotta contro la violenza nei confronti delle donne e la violenza domestica (firmata a Istanbul l’11 maggio 2011 e ratificata con la legge 27 giugno 2013 n. 77 – entrata in vigore il 1 agosto 2014). </a:t>
            </a:r>
          </a:p>
        </p:txBody>
      </p:sp>
      <p:sp>
        <p:nvSpPr>
          <p:cNvPr id="4" name="Segnaposto piè di pagina 3">
            <a:extLst>
              <a:ext uri="{FF2B5EF4-FFF2-40B4-BE49-F238E27FC236}">
                <a16:creationId xmlns:a16="http://schemas.microsoft.com/office/drawing/2014/main" id="{8565A4E0-8ACE-E24F-B5F4-D19278B4E53B}"/>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5921582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0180411_10322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2" name="Segnaposto piè di pagina 1">
            <a:extLst>
              <a:ext uri="{FF2B5EF4-FFF2-40B4-BE49-F238E27FC236}">
                <a16:creationId xmlns:a16="http://schemas.microsoft.com/office/drawing/2014/main" id="{C9552DBD-0A4E-9943-BC1E-7176E86CE500}"/>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4358162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30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D8E501CD-E9ED-E44F-AB45-BFB521330171}"/>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1357984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31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FB52DB62-7C94-1D49-A4DF-A24FAF13582D}"/>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4152678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32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26959993-2BE0-E949-8818-2672D8207A80}"/>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1870112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33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9FAE3170-25A1-6E43-AE89-723E6546D8A5}"/>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6808218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20180411_10333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2" name="Segnaposto piè di pagina 1">
            <a:extLst>
              <a:ext uri="{FF2B5EF4-FFF2-40B4-BE49-F238E27FC236}">
                <a16:creationId xmlns:a16="http://schemas.microsoft.com/office/drawing/2014/main" id="{9DB79F26-CC1D-C64A-AEC4-78E7ACDE29FE}"/>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42328679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34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 y="0"/>
            <a:ext cx="8615487" cy="6858000"/>
          </a:xfrm>
          <a:prstGeom prst="rect">
            <a:avLst/>
          </a:prstGeom>
        </p:spPr>
      </p:pic>
      <p:sp>
        <p:nvSpPr>
          <p:cNvPr id="3" name="Segnaposto piè di pagina 2">
            <a:extLst>
              <a:ext uri="{FF2B5EF4-FFF2-40B4-BE49-F238E27FC236}">
                <a16:creationId xmlns:a16="http://schemas.microsoft.com/office/drawing/2014/main" id="{19563561-0465-5741-887D-F02CDEFB50D2}"/>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420394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35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A6C2A84E-8FEB-0B4A-B09E-0AFEF798074F}"/>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5981590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42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F610303E-3B70-5C4D-A2A3-7EDB09B3F1FE}"/>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11761646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43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AF5A653C-0606-AF44-8A6B-62FA395311F1}"/>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572400994"/>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olo 2"/>
          <p:cNvSpPr>
            <a:spLocks noGrp="1"/>
          </p:cNvSpPr>
          <p:nvPr>
            <p:ph type="title"/>
          </p:nvPr>
        </p:nvSpPr>
        <p:spPr>
          <a:xfrm>
            <a:off x="884419" y="826680"/>
            <a:ext cx="7375161" cy="1325563"/>
          </a:xfrm>
        </p:spPr>
        <p:txBody>
          <a:bodyPr>
            <a:normAutofit/>
          </a:bodyPr>
          <a:lstStyle/>
          <a:p>
            <a:pPr algn="ctr"/>
            <a:r>
              <a:rPr lang="it-IT" sz="3500" b="1" dirty="0">
                <a:solidFill>
                  <a:srgbClr val="FFFFFF"/>
                </a:solidFill>
              </a:rPr>
              <a:t>ART. 3 violazione diritti umani </a:t>
            </a:r>
          </a:p>
        </p:txBody>
      </p:sp>
      <p:sp>
        <p:nvSpPr>
          <p:cNvPr id="2" name="Segnaposto contenuto 1"/>
          <p:cNvSpPr>
            <a:spLocks noGrp="1"/>
          </p:cNvSpPr>
          <p:nvPr>
            <p:ph idx="1"/>
          </p:nvPr>
        </p:nvSpPr>
        <p:spPr>
          <a:xfrm>
            <a:off x="884419" y="3092970"/>
            <a:ext cx="7375161" cy="2693976"/>
          </a:xfrm>
        </p:spPr>
        <p:txBody>
          <a:bodyPr>
            <a:normAutofit/>
          </a:bodyPr>
          <a:lstStyle/>
          <a:p>
            <a:r>
              <a:rPr lang="it-IT" sz="1700" dirty="0">
                <a:solidFill>
                  <a:srgbClr val="000000"/>
                </a:solidFill>
              </a:rPr>
              <a:t>Art. 3 : violenza nei confronti delle donne definita come “</a:t>
            </a:r>
            <a:r>
              <a:rPr lang="it-IT" sz="1700" i="1" dirty="0">
                <a:solidFill>
                  <a:srgbClr val="000000"/>
                </a:solidFill>
              </a:rPr>
              <a:t>violazione dei diritti umani </a:t>
            </a:r>
          </a:p>
          <a:p>
            <a:pPr marL="45720" indent="0">
              <a:buNone/>
            </a:pPr>
            <a:r>
              <a:rPr lang="it-IT" sz="1700" i="1" dirty="0">
                <a:solidFill>
                  <a:srgbClr val="000000"/>
                </a:solidFill>
              </a:rPr>
              <a:t>e la discriminazione comprendente tutti gli atti di violenza fondati sul genere che provocano o sono suscettibili di provocare danni o sofferenze di natura fisica, sessuale, psicologica o economica, comprese le minace di compiere tali atti, la coercizione, la privazione arbitraria della libertà sia nella vita pubblica sia nella vita privata</a:t>
            </a:r>
            <a:r>
              <a:rPr lang="it-IT" sz="1700" dirty="0">
                <a:solidFill>
                  <a:srgbClr val="000000"/>
                </a:solidFill>
              </a:rPr>
              <a:t>”</a:t>
            </a:r>
          </a:p>
        </p:txBody>
      </p:sp>
      <p:sp>
        <p:nvSpPr>
          <p:cNvPr id="4" name="Segnaposto piè di pagina 3">
            <a:extLst>
              <a:ext uri="{FF2B5EF4-FFF2-40B4-BE49-F238E27FC236}">
                <a16:creationId xmlns:a16="http://schemas.microsoft.com/office/drawing/2014/main" id="{D1B2879D-790A-434F-B2C8-6224112BC5D8}"/>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44354222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44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D21358CF-83F5-8A40-8095-05C3CFD01870}"/>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412237877"/>
      </p:ext>
    </p:extLst>
  </p:cSld>
  <p:clrMapOvr>
    <a:masterClrMapping/>
  </p:clrMapOvr>
  <p:transition spd="med">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411_10345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14" y="0"/>
            <a:ext cx="8615487" cy="6858000"/>
          </a:xfrm>
          <a:prstGeom prst="rect">
            <a:avLst/>
          </a:prstGeom>
        </p:spPr>
      </p:pic>
      <p:sp>
        <p:nvSpPr>
          <p:cNvPr id="3" name="Segnaposto piè di pagina 2">
            <a:extLst>
              <a:ext uri="{FF2B5EF4-FFF2-40B4-BE49-F238E27FC236}">
                <a16:creationId xmlns:a16="http://schemas.microsoft.com/office/drawing/2014/main" id="{571C2D11-AC77-4E47-80A8-7A6DC4E396A8}"/>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41685946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48680"/>
            <a:ext cx="6880278" cy="1298408"/>
          </a:xfrm>
        </p:spPr>
        <p:txBody>
          <a:bodyPr>
            <a:normAutofit/>
          </a:bodyPr>
          <a:lstStyle/>
          <a:p>
            <a:pPr algn="ctr"/>
            <a:r>
              <a:rPr lang="it-IT" sz="2700"/>
              <a:t>FAC SIMILE </a:t>
            </a:r>
            <a:br>
              <a:rPr lang="it-IT" sz="3200"/>
            </a:br>
            <a:r>
              <a:rPr lang="it-IT" sz="2700">
                <a:solidFill>
                  <a:srgbClr val="008000"/>
                </a:solidFill>
              </a:rPr>
              <a:t>Tribunale civile di … </a:t>
            </a:r>
            <a:br>
              <a:rPr lang="it-IT" sz="2700">
                <a:solidFill>
                  <a:srgbClr val="008000"/>
                </a:solidFill>
              </a:rPr>
            </a:br>
            <a:r>
              <a:rPr lang="it-IT" sz="2700">
                <a:solidFill>
                  <a:srgbClr val="008000"/>
                </a:solidFill>
              </a:rPr>
              <a:t>Ricorso ex artt. 342bis e ter c.c.</a:t>
            </a:r>
            <a:endParaRPr lang="it-IT" sz="2700" dirty="0">
              <a:solidFill>
                <a:srgbClr val="008000"/>
              </a:solidFill>
            </a:endParaRPr>
          </a:p>
        </p:txBody>
      </p:sp>
      <p:sp>
        <p:nvSpPr>
          <p:cNvPr id="3" name="Segnaposto contenuto 2"/>
          <p:cNvSpPr>
            <a:spLocks noGrp="1"/>
          </p:cNvSpPr>
          <p:nvPr>
            <p:ph idx="1"/>
          </p:nvPr>
        </p:nvSpPr>
        <p:spPr>
          <a:xfrm>
            <a:off x="251520" y="2204864"/>
            <a:ext cx="7056784" cy="3672408"/>
          </a:xfrm>
        </p:spPr>
        <p:txBody>
          <a:bodyPr>
            <a:normAutofit fontScale="77500" lnSpcReduction="20000"/>
          </a:bodyPr>
          <a:lstStyle/>
          <a:p>
            <a:r>
              <a:rPr lang="it-IT"/>
              <a:t>Nell’interesse di </a:t>
            </a:r>
          </a:p>
          <a:p>
            <a:pPr>
              <a:buNone/>
            </a:pPr>
            <a:r>
              <a:rPr lang="it-IT"/>
              <a:t>NOME COGNOME nata a … residente a …in Via …. C.F: ed elettivamente domiciliata in …. presso lo studio dell’avv. … … del Foro di …. Cf – pec …. che la rappresenta e difende giusta procura in calce al presente atto </a:t>
            </a:r>
          </a:p>
          <a:p>
            <a:pPr>
              <a:buNone/>
            </a:pPr>
            <a:r>
              <a:rPr lang="it-IT"/>
              <a:t>FATTO </a:t>
            </a:r>
          </a:p>
          <a:p>
            <a:pPr>
              <a:buNone/>
            </a:pPr>
            <a:r>
              <a:rPr lang="it-IT"/>
              <a:t>TIZIA e CAIO (nato il … a … residente in … CF…) hanno contratto matrimonio in … </a:t>
            </a:r>
          </a:p>
          <a:p>
            <a:pPr>
              <a:buNone/>
            </a:pPr>
            <a:r>
              <a:rPr lang="it-IT"/>
              <a:t>In data … è nata la prima figlia , …, che attualmente frequenta la scuola primaria di … via … e in data …. è nato il secondo, …, iscritto all’asilo … … di Via … </a:t>
            </a:r>
          </a:p>
          <a:p>
            <a:pPr>
              <a:buNone/>
            </a:pPr>
            <a:r>
              <a:rPr lang="it-IT"/>
              <a:t>L’unione coniugale è proseguita in maniera ordinaria sino alla nascita del primo figlio, quando il Sig. CAIO ha iniziato ad avere atteggiamenti umorali ed oppressivi, che sfociavano in aggressioni sia fisiche sia verbali nei confronti della moglie; </a:t>
            </a:r>
          </a:p>
          <a:p>
            <a:pPr>
              <a:buNone/>
            </a:pPr>
            <a:r>
              <a:rPr lang="it-IT"/>
              <a:t>DESCRIVERE I COMPORTAMENTI , INDICARE DATE E CIRCOSTANZE, INDICARE EVENTUALI TESTIMONI (vicini di casa, colleghi di lavoro, maestre), INDICARE SE CI SONO STATI INTERVENTI DELLE FORZE DELL’ORDINE, PRODURRE CERTIFICATI MEDICI , PRODURRE DENUNCE, PRODURRE FOTOGRAFIE</a:t>
            </a:r>
            <a:endParaRPr lang="it-IT" dirty="0"/>
          </a:p>
        </p:txBody>
      </p:sp>
      <p:sp>
        <p:nvSpPr>
          <p:cNvPr id="4" name="Segnaposto piè di pagina 3">
            <a:extLst>
              <a:ext uri="{FF2B5EF4-FFF2-40B4-BE49-F238E27FC236}">
                <a16:creationId xmlns:a16="http://schemas.microsoft.com/office/drawing/2014/main" id="{50CB957D-4E85-E341-9200-214820558956}"/>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89823165"/>
      </p:ext>
    </p:extLst>
  </p:cSld>
  <p:clrMapOvr>
    <a:masterClrMapping/>
  </p:clrMapOvr>
  <p:transition spd="slow">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5"/>
            <a:ext cx="7886700" cy="903635"/>
          </a:xfrm>
        </p:spPr>
        <p:txBody>
          <a:bodyPr/>
          <a:lstStyle/>
          <a:p>
            <a:pPr algn="ctr"/>
            <a:r>
              <a:rPr lang="it-IT" dirty="0">
                <a:solidFill>
                  <a:srgbClr val="008000"/>
                </a:solidFill>
              </a:rPr>
              <a:t>Diritto </a:t>
            </a:r>
          </a:p>
        </p:txBody>
      </p:sp>
      <p:sp>
        <p:nvSpPr>
          <p:cNvPr id="3" name="Segnaposto contenuto 2"/>
          <p:cNvSpPr>
            <a:spLocks noGrp="1"/>
          </p:cNvSpPr>
          <p:nvPr>
            <p:ph idx="1"/>
          </p:nvPr>
        </p:nvSpPr>
        <p:spPr>
          <a:xfrm>
            <a:off x="107504" y="1484784"/>
            <a:ext cx="7886700" cy="4351338"/>
          </a:xfrm>
        </p:spPr>
        <p:txBody>
          <a:bodyPr>
            <a:normAutofit/>
          </a:bodyPr>
          <a:lstStyle/>
          <a:p>
            <a:pPr algn="ctr"/>
            <a:r>
              <a:rPr lang="it-IT" u="sng" dirty="0"/>
              <a:t>L’ordine di protezione </a:t>
            </a:r>
          </a:p>
          <a:p>
            <a:r>
              <a:rPr lang="it-IT" dirty="0"/>
              <a:t>La situazione, oggi, è grave tanto da richiedere  l’intervento, </a:t>
            </a:r>
            <a:r>
              <a:rPr lang="it-IT" i="1" dirty="0"/>
              <a:t>inaudita altera parte, </a:t>
            </a:r>
            <a:r>
              <a:rPr lang="it-IT" dirty="0"/>
              <a:t>del Tribunale, considerata l’escalation di violenza messa in atto dal Sig. CAIO nei confronti della moglie, dapprima con le minacce e poi con le lesioni personali gravissime; occorre altresì considerare che i minori sono stati resi spettatori di episodi di violenza perpetrati dal padre in danno della madre. Inoltre, vi è una imprevedibilità assoluta rispetto all’evoluzione che potrebbe caratterizzare il comportamento del Sig. Caio nell’immediato futuro sia nei confronti della moglie ma ancor prima nei confronti dei figli. </a:t>
            </a:r>
          </a:p>
          <a:p>
            <a:r>
              <a:rPr lang="it-IT" dirty="0"/>
              <a:t>Il comportamento reiteratamente violento del Sig. CAIO rende opportuno l’emissione immediata degli ordini di protezione di cui all’art. 342bis c.c. </a:t>
            </a:r>
          </a:p>
        </p:txBody>
      </p:sp>
      <p:sp>
        <p:nvSpPr>
          <p:cNvPr id="4" name="Segnaposto piè di pagina 3">
            <a:extLst>
              <a:ext uri="{FF2B5EF4-FFF2-40B4-BE49-F238E27FC236}">
                <a16:creationId xmlns:a16="http://schemas.microsoft.com/office/drawing/2014/main" id="{4FCEBE46-E345-C846-9D3C-AB5CF19711C1}"/>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04704804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1472" y="571480"/>
            <a:ext cx="8229600" cy="1143000"/>
          </a:xfrm>
        </p:spPr>
        <p:txBody>
          <a:bodyPr>
            <a:normAutofit/>
          </a:bodyPr>
          <a:lstStyle/>
          <a:p>
            <a:r>
              <a:rPr lang="it-IT" sz="2800" u="sng">
                <a:solidFill>
                  <a:srgbClr val="008000"/>
                </a:solidFill>
              </a:rPr>
              <a:t>L’assoluta necessità di provvedere inaudita altera parte</a:t>
            </a:r>
            <a:endParaRPr lang="it-IT" sz="2800" u="sng" dirty="0">
              <a:solidFill>
                <a:srgbClr val="008000"/>
              </a:solidFill>
            </a:endParaRPr>
          </a:p>
        </p:txBody>
      </p:sp>
      <p:sp>
        <p:nvSpPr>
          <p:cNvPr id="3" name="Segnaposto contenuto 2"/>
          <p:cNvSpPr>
            <a:spLocks noGrp="1"/>
          </p:cNvSpPr>
          <p:nvPr>
            <p:ph idx="1"/>
          </p:nvPr>
        </p:nvSpPr>
        <p:spPr/>
        <p:txBody>
          <a:bodyPr/>
          <a:lstStyle/>
          <a:p>
            <a:r>
              <a:rPr lang="it-IT" dirty="0"/>
              <a:t>Il richiesto provvedimento dovrà essere emesso inaudita altera parte affinché abbia un effetto immediato e tutelante dell’incolumità fisica e psichica della Signora TIZIA e dei figli … e … </a:t>
            </a:r>
          </a:p>
          <a:p>
            <a:r>
              <a:rPr lang="it-IT" dirty="0"/>
              <a:t>E’ di tutta evidenza che vi è il concreto rischio che la notifica del ricorso determini il Sig. Caio a compiere altri gesti di violenza verso la moglie, come già verificatosi in passato, quando neppure la presenza dei figli lo ha fatto desistere dalla violenza</a:t>
            </a:r>
          </a:p>
          <a:p>
            <a:endParaRPr lang="it-IT" dirty="0"/>
          </a:p>
        </p:txBody>
      </p:sp>
      <p:sp>
        <p:nvSpPr>
          <p:cNvPr id="4" name="Segnaposto piè di pagina 3">
            <a:extLst>
              <a:ext uri="{FF2B5EF4-FFF2-40B4-BE49-F238E27FC236}">
                <a16:creationId xmlns:a16="http://schemas.microsoft.com/office/drawing/2014/main" id="{A20D9F28-0FBA-3A4D-B468-19E95D41D98C}"/>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885605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solidFill>
                  <a:srgbClr val="008000"/>
                </a:solidFill>
              </a:rPr>
              <a:t>regolamentazione incontri, anche in luogo neutro, tra </a:t>
            </a:r>
            <a:r>
              <a:rPr lang="it-IT" dirty="0" err="1">
                <a:solidFill>
                  <a:srgbClr val="008000"/>
                </a:solidFill>
              </a:rPr>
              <a:t>pd</a:t>
            </a:r>
            <a:r>
              <a:rPr lang="it-IT" dirty="0">
                <a:solidFill>
                  <a:srgbClr val="008000"/>
                </a:solidFill>
              </a:rPr>
              <a:t>./figli</a:t>
            </a:r>
          </a:p>
        </p:txBody>
      </p:sp>
      <p:sp>
        <p:nvSpPr>
          <p:cNvPr id="3" name="Segnaposto contenuto 2"/>
          <p:cNvSpPr>
            <a:spLocks noGrp="1"/>
          </p:cNvSpPr>
          <p:nvPr>
            <p:ph idx="1"/>
          </p:nvPr>
        </p:nvSpPr>
        <p:spPr/>
        <p:txBody>
          <a:bodyPr/>
          <a:lstStyle/>
          <a:p>
            <a:r>
              <a:rPr lang="it-IT" dirty="0"/>
              <a:t>Chiedere intervento Servizi per regolamentazione incontri tra i minori ed il padre, preferibilmente in luogo neutro ed in presenza di educatori o, comunque, in presenza di terze persone che siano in grado di preservare i figli da agiti violenti</a:t>
            </a:r>
          </a:p>
        </p:txBody>
      </p:sp>
      <p:sp>
        <p:nvSpPr>
          <p:cNvPr id="4" name="Segnaposto piè di pagina 3">
            <a:extLst>
              <a:ext uri="{FF2B5EF4-FFF2-40B4-BE49-F238E27FC236}">
                <a16:creationId xmlns:a16="http://schemas.microsoft.com/office/drawing/2014/main" id="{FE15D24C-3EDA-7C42-B4D1-C3C567CB44FA}"/>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4560158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5"/>
            <a:ext cx="7886700" cy="759619"/>
          </a:xfrm>
        </p:spPr>
        <p:txBody>
          <a:bodyPr/>
          <a:lstStyle/>
          <a:p>
            <a:r>
              <a:rPr lang="it-IT" sz="4000" dirty="0">
                <a:solidFill>
                  <a:srgbClr val="008000"/>
                </a:solidFill>
              </a:rPr>
              <a:t>Richiesta contributo economico </a:t>
            </a:r>
          </a:p>
        </p:txBody>
      </p:sp>
      <p:sp>
        <p:nvSpPr>
          <p:cNvPr id="3" name="Segnaposto contenuto 2"/>
          <p:cNvSpPr>
            <a:spLocks noGrp="1"/>
          </p:cNvSpPr>
          <p:nvPr>
            <p:ph idx="1"/>
          </p:nvPr>
        </p:nvSpPr>
        <p:spPr>
          <a:xfrm>
            <a:off x="251520" y="1196752"/>
            <a:ext cx="6912768" cy="5445224"/>
          </a:xfrm>
        </p:spPr>
        <p:txBody>
          <a:bodyPr/>
          <a:lstStyle/>
          <a:p>
            <a:pPr algn="just"/>
            <a:r>
              <a:rPr lang="it-IT" sz="2800" dirty="0"/>
              <a:t>Ricostruire i costi della famiglia, indicare situazione reddituale e patrimoniale del soggetto destinatario dell’ordine di protezione, il quale ha sempre provveduto al mantenimento della famiglia con il versamento di € … mensili o, comunque, dar conto della situazione di non occupazione della parte ricorrente e quindi della necessità che sia posto a carico del resistente l’obbligo di versare un contributo per il mantenimento di moglie e figli</a:t>
            </a:r>
          </a:p>
        </p:txBody>
      </p:sp>
      <p:sp>
        <p:nvSpPr>
          <p:cNvPr id="4" name="Segnaposto piè di pagina 3">
            <a:extLst>
              <a:ext uri="{FF2B5EF4-FFF2-40B4-BE49-F238E27FC236}">
                <a16:creationId xmlns:a16="http://schemas.microsoft.com/office/drawing/2014/main" id="{AE52778B-664B-564A-AB1D-3AA8A53C6CE0}"/>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66360806"/>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r>
              <a:rPr lang="it-IT" dirty="0"/>
              <a:t>Tutto quanto premesso e ritenuto, TIZIA come sopra ecc. ecc. chiede che il Tribunale di … in applicazione degli artt. 342bis, </a:t>
            </a:r>
            <a:r>
              <a:rPr lang="it-IT" dirty="0" err="1"/>
              <a:t>ter</a:t>
            </a:r>
            <a:r>
              <a:rPr lang="it-IT" dirty="0"/>
              <a:t> c.c. e 736bis </a:t>
            </a:r>
            <a:r>
              <a:rPr lang="it-IT" dirty="0" err="1"/>
              <a:t>cpc</a:t>
            </a:r>
            <a:r>
              <a:rPr lang="it-IT" dirty="0"/>
              <a:t>, </a:t>
            </a:r>
          </a:p>
          <a:p>
            <a:pPr algn="ctr"/>
            <a:r>
              <a:rPr lang="it-IT" dirty="0"/>
              <a:t>voglia </a:t>
            </a:r>
          </a:p>
          <a:p>
            <a:r>
              <a:rPr lang="it-IT" dirty="0"/>
              <a:t>con decreto immediatamente esecutivo </a:t>
            </a:r>
          </a:p>
          <a:p>
            <a:r>
              <a:rPr lang="it-IT" dirty="0"/>
              <a:t>nel merito </a:t>
            </a:r>
          </a:p>
          <a:p>
            <a:r>
              <a:rPr lang="it-IT" dirty="0"/>
              <a:t>con provvedimento </a:t>
            </a:r>
            <a:r>
              <a:rPr lang="it-IT" i="1" dirty="0"/>
              <a:t>inaudita altera parte </a:t>
            </a:r>
            <a:r>
              <a:rPr lang="it-IT" dirty="0"/>
              <a:t>e contestuale fissazione di udienza successiva per la conferma/revoca del provvedimento richiesto</a:t>
            </a:r>
          </a:p>
          <a:p>
            <a:r>
              <a:rPr lang="it-IT" dirty="0"/>
              <a:t>oppure, </a:t>
            </a:r>
          </a:p>
          <a:p>
            <a:r>
              <a:rPr lang="it-IT" dirty="0"/>
              <a:t>fissata l’udienza di comparizione delle parti avanti a sé ed assunte sommarie informazioni</a:t>
            </a:r>
          </a:p>
          <a:p>
            <a:endParaRPr lang="it-IT" dirty="0"/>
          </a:p>
        </p:txBody>
      </p:sp>
      <p:sp>
        <p:nvSpPr>
          <p:cNvPr id="4" name="Segnaposto piè di pagina 3">
            <a:extLst>
              <a:ext uri="{FF2B5EF4-FFF2-40B4-BE49-F238E27FC236}">
                <a16:creationId xmlns:a16="http://schemas.microsoft.com/office/drawing/2014/main" id="{C4A4090F-243F-464D-94E5-D519EE535AA8}"/>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4199447825"/>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0" y="1700808"/>
            <a:ext cx="7039694" cy="4476155"/>
          </a:xfrm>
        </p:spPr>
        <p:txBody>
          <a:bodyPr>
            <a:normAutofit/>
          </a:bodyPr>
          <a:lstStyle/>
          <a:p>
            <a:pPr algn="just"/>
            <a:r>
              <a:rPr lang="it-IT" dirty="0"/>
              <a:t>1. ordinare al Sig. CAIO l’immediata cessazione della condotta pregiudizievole posta in essere così come evidenziata in narrativa</a:t>
            </a:r>
          </a:p>
          <a:p>
            <a:pPr algn="just"/>
            <a:r>
              <a:rPr lang="it-IT" dirty="0"/>
              <a:t>2.ordinare al Sig. CAIO di allontanarsi dalla casa familiare sita in … </a:t>
            </a:r>
          </a:p>
          <a:p>
            <a:pPr algn="just"/>
            <a:r>
              <a:rPr lang="it-IT" dirty="0"/>
              <a:t>(se la ricorrente ha lasciato la casa per proteggere se stessa ed i figli dalle violenze di lui, chiedere che il Tribunale dia atto del trasferimento e prescriva al sig. CAIO di non avvicinarsi alla casa ecc. ecc.) </a:t>
            </a:r>
          </a:p>
          <a:p>
            <a:pPr algn="just"/>
            <a:r>
              <a:rPr lang="it-IT" dirty="0"/>
              <a:t>3. prescrivere al Sig. CAIO di non avvicinarsi ai luoghi abitualmente frequentati dalla Signora TIZIA e dai figli, in particolare : la residenza dei nonni materni sita in …, la scuola frequentata da … sita in …., l’asilo frequentato da … sito in … </a:t>
            </a:r>
          </a:p>
        </p:txBody>
      </p:sp>
      <p:sp>
        <p:nvSpPr>
          <p:cNvPr id="4" name="Segnaposto piè di pagina 3">
            <a:extLst>
              <a:ext uri="{FF2B5EF4-FFF2-40B4-BE49-F238E27FC236}">
                <a16:creationId xmlns:a16="http://schemas.microsoft.com/office/drawing/2014/main" id="{B497E542-9667-DC4F-B9C5-D5BFFA1A8468}"/>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202660385"/>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196752"/>
            <a:ext cx="7200800" cy="4708981"/>
          </a:xfrm>
          <a:prstGeom prst="rect">
            <a:avLst/>
          </a:prstGeom>
        </p:spPr>
        <p:txBody>
          <a:bodyPr wrap="square">
            <a:spAutoFit/>
          </a:bodyPr>
          <a:lstStyle/>
          <a:p>
            <a:pPr algn="just"/>
            <a:r>
              <a:rPr lang="it-IT" sz="2000" dirty="0"/>
              <a:t>Incaricare il servizio sociale di …, territorialmente competente, di verificare l’opportunità di regolamentare gli incontri tra i minori ed il padre, auspicabilmente in luogo neutro ed in presenza di operatori 55che il Sig. CAIO versi un importo mensile di €  alla signora TIZIA per il mantenimento  della stessa e di € … quale contributo per il mantenimento di ciascun figlio (€ … complessivi)</a:t>
            </a:r>
          </a:p>
          <a:p>
            <a:pPr algn="just"/>
            <a:r>
              <a:rPr lang="it-IT" sz="2000" dirty="0"/>
              <a:t>6. assumere ogni più opportuno provvedimento per determinare le modalità di esecuzione del decreto, ivi compreso l’ausilio della Forza Pubblica, in particolare del Commissariato di P.S. di … (o della Stazione dei Carabinieri di …) </a:t>
            </a:r>
          </a:p>
          <a:p>
            <a:pPr algn="just"/>
            <a:r>
              <a:rPr lang="it-IT" sz="2000" dirty="0"/>
              <a:t>7. stabilire la durata del richiesto ordine di protezione nella durata massima di un anno a decorrere dalla notifica del provvedimento</a:t>
            </a:r>
          </a:p>
        </p:txBody>
      </p:sp>
      <p:sp>
        <p:nvSpPr>
          <p:cNvPr id="3" name="Segnaposto piè di pagina 2">
            <a:extLst>
              <a:ext uri="{FF2B5EF4-FFF2-40B4-BE49-F238E27FC236}">
                <a16:creationId xmlns:a16="http://schemas.microsoft.com/office/drawing/2014/main" id="{CDF15051-1975-EE46-85BD-8BB294D6A805}"/>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852175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9144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olo 2"/>
          <p:cNvSpPr>
            <a:spLocks noGrp="1"/>
          </p:cNvSpPr>
          <p:nvPr>
            <p:ph type="title"/>
          </p:nvPr>
        </p:nvSpPr>
        <p:spPr>
          <a:xfrm>
            <a:off x="884419" y="5105400"/>
            <a:ext cx="7375161" cy="1066802"/>
          </a:xfrm>
        </p:spPr>
        <p:txBody>
          <a:bodyPr>
            <a:normAutofit/>
          </a:bodyPr>
          <a:lstStyle/>
          <a:p>
            <a:r>
              <a:rPr lang="it-IT" sz="3500" b="1" dirty="0">
                <a:solidFill>
                  <a:srgbClr val="3F3F3F"/>
                </a:solidFill>
              </a:rPr>
              <a:t>Definizione Violenza domestica</a:t>
            </a:r>
          </a:p>
        </p:txBody>
      </p:sp>
      <p:sp>
        <p:nvSpPr>
          <p:cNvPr id="2" name="Segnaposto contenuto 1"/>
          <p:cNvSpPr>
            <a:spLocks noGrp="1"/>
          </p:cNvSpPr>
          <p:nvPr>
            <p:ph idx="1"/>
          </p:nvPr>
        </p:nvSpPr>
        <p:spPr>
          <a:xfrm>
            <a:off x="884419" y="872046"/>
            <a:ext cx="7375161" cy="2945574"/>
          </a:xfrm>
        </p:spPr>
        <p:txBody>
          <a:bodyPr anchor="ctr">
            <a:normAutofit/>
          </a:bodyPr>
          <a:lstStyle/>
          <a:p>
            <a:r>
              <a:rPr lang="it-IT" dirty="0">
                <a:solidFill>
                  <a:srgbClr val="FFFFFF"/>
                </a:solidFill>
              </a:rPr>
              <a:t>Violenza domestica : </a:t>
            </a:r>
          </a:p>
          <a:p>
            <a:r>
              <a:rPr lang="it-IT" dirty="0">
                <a:solidFill>
                  <a:srgbClr val="FFFFFF"/>
                </a:solidFill>
              </a:rPr>
              <a:t>“tutti gli atti di violenza fisica, sessuale, psicologica o economica che si verificano all’interno della famiglia o del nucleo familiare o tra attuali o precedenti coniugi o partner, indipendentemente dal fatto che l’autore condivida o abbia condiviso la stessa residenza con la vittima”</a:t>
            </a:r>
          </a:p>
        </p:txBody>
      </p:sp>
      <p:sp>
        <p:nvSpPr>
          <p:cNvPr id="4" name="Segnaposto piè di pagina 3">
            <a:extLst>
              <a:ext uri="{FF2B5EF4-FFF2-40B4-BE49-F238E27FC236}">
                <a16:creationId xmlns:a16="http://schemas.microsoft.com/office/drawing/2014/main" id="{C4D51D57-773B-E142-A04E-1E8C0FDC1965}"/>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27477004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
                                        <p:tgtEl>
                                          <p:spTgt spid="2">
                                            <p:txEl>
                                              <p:pRg st="0" end="0"/>
                                            </p:txEl>
                                          </p:spTgt>
                                        </p:tgtEl>
                                      </p:cBhvr>
                                    </p:animEffect>
                                    <p:anim calcmode="lin" valueType="num">
                                      <p:cBhvr>
                                        <p:cTn id="15"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100"/>
                                        <p:tgtEl>
                                          <p:spTgt spid="2">
                                            <p:txEl>
                                              <p:pRg st="1" end="1"/>
                                            </p:txEl>
                                          </p:spTgt>
                                        </p:tgtEl>
                                      </p:cBhvr>
                                    </p:animEffect>
                                    <p:anim calcmode="lin" valueType="num">
                                      <p:cBhvr>
                                        <p:cTn id="24"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04664"/>
            <a:ext cx="8229600" cy="720080"/>
          </a:xfrm>
        </p:spPr>
        <p:txBody>
          <a:bodyPr>
            <a:normAutofit fontScale="90000"/>
          </a:bodyPr>
          <a:lstStyle/>
          <a:p>
            <a:r>
              <a:rPr lang="it-IT" sz="3100" dirty="0"/>
              <a:t>in via istruttoria </a:t>
            </a:r>
            <a:br>
              <a:rPr lang="it-IT" sz="3100" dirty="0"/>
            </a:br>
            <a:br>
              <a:rPr lang="it-IT" sz="3100" dirty="0"/>
            </a:br>
            <a:br>
              <a:rPr lang="it-IT" sz="3100" dirty="0"/>
            </a:br>
            <a:br>
              <a:rPr lang="it-IT" sz="3100" dirty="0"/>
            </a:br>
            <a:br>
              <a:rPr lang="it-IT" sz="3100" dirty="0"/>
            </a:br>
            <a:br>
              <a:rPr lang="it-IT" sz="3100" dirty="0"/>
            </a:br>
            <a:br>
              <a:rPr lang="it-IT" dirty="0"/>
            </a:br>
            <a:endParaRPr lang="it-IT" dirty="0"/>
          </a:p>
        </p:txBody>
      </p:sp>
      <p:sp>
        <p:nvSpPr>
          <p:cNvPr id="3" name="Segnaposto contenuto 2"/>
          <p:cNvSpPr>
            <a:spLocks noGrp="1"/>
          </p:cNvSpPr>
          <p:nvPr>
            <p:ph idx="1"/>
          </p:nvPr>
        </p:nvSpPr>
        <p:spPr>
          <a:xfrm>
            <a:off x="179512" y="116632"/>
            <a:ext cx="8229600" cy="5661248"/>
          </a:xfrm>
        </p:spPr>
        <p:txBody>
          <a:bodyPr>
            <a:noAutofit/>
          </a:bodyPr>
          <a:lstStyle/>
          <a:p>
            <a:endParaRPr lang="it-IT" sz="2000" dirty="0"/>
          </a:p>
          <a:p>
            <a:pPr marL="0" indent="0">
              <a:buNone/>
            </a:pPr>
            <a:r>
              <a:rPr lang="it-IT" sz="2000" dirty="0"/>
              <a:t>IN VIA ISTRUTTORIA</a:t>
            </a:r>
          </a:p>
          <a:p>
            <a:endParaRPr lang="it-IT" sz="2000" dirty="0"/>
          </a:p>
          <a:p>
            <a:r>
              <a:rPr lang="it-IT" sz="2000" dirty="0"/>
              <a:t>Si indicano quali testi i signori … …. … </a:t>
            </a:r>
          </a:p>
          <a:p>
            <a:pPr marL="0" indent="0">
              <a:buNone/>
            </a:pPr>
            <a:endParaRPr lang="it-IT" sz="2000" dirty="0"/>
          </a:p>
          <a:p>
            <a:r>
              <a:rPr lang="it-IT" sz="2000" dirty="0"/>
              <a:t>Con riserva di ulteriormente dedurre, produrre …  </a:t>
            </a:r>
          </a:p>
          <a:p>
            <a:endParaRPr lang="it-IT" sz="2000" dirty="0"/>
          </a:p>
          <a:p>
            <a:r>
              <a:rPr lang="it-IT" sz="2000" dirty="0"/>
              <a:t>Ai fini del pagamento del contributo unificato, si dichiara che il presente procedimento è esente </a:t>
            </a:r>
          </a:p>
          <a:p>
            <a:r>
              <a:rPr lang="it-IT" sz="2000" dirty="0"/>
              <a:t>Il fascicolo di parte è  così composto : </a:t>
            </a:r>
          </a:p>
          <a:p>
            <a:r>
              <a:rPr lang="it-IT" sz="2000" dirty="0"/>
              <a:t>Ricorso ex artt. 342bis e </a:t>
            </a:r>
            <a:r>
              <a:rPr lang="it-IT" sz="2000" dirty="0" err="1"/>
              <a:t>ter</a:t>
            </a:r>
            <a:r>
              <a:rPr lang="it-IT" sz="2000" dirty="0"/>
              <a:t> c.c. </a:t>
            </a:r>
          </a:p>
          <a:p>
            <a:r>
              <a:rPr lang="it-IT" sz="2000" dirty="0"/>
              <a:t>Documenti : … certificati … denuncia-querela … referto ospedale ,… - referto pronto soccorso – fotografie – dichiarazioni dei redditi – copia bollette utenze domestiche – copia bollettini spese condominiali – ecc-</a:t>
            </a:r>
          </a:p>
          <a:p>
            <a:r>
              <a:rPr lang="it-IT" sz="2000" dirty="0"/>
              <a:t>Luogo, data</a:t>
            </a:r>
          </a:p>
          <a:p>
            <a:r>
              <a:rPr lang="it-IT" sz="2000" dirty="0"/>
              <a:t>Firma … 					Avv. …. </a:t>
            </a:r>
          </a:p>
          <a:p>
            <a:r>
              <a:rPr lang="it-IT" sz="2000" dirty="0"/>
              <a:t>PROCURA ALLE </a:t>
            </a:r>
            <a:r>
              <a:rPr lang="it-IT" sz="2000" dirty="0" err="1"/>
              <a:t>LITI…</a:t>
            </a:r>
            <a:r>
              <a:rPr lang="it-IT" sz="2000" dirty="0"/>
              <a:t>.. </a:t>
            </a:r>
          </a:p>
          <a:p>
            <a:endParaRPr lang="it-IT" sz="2000" dirty="0"/>
          </a:p>
        </p:txBody>
      </p:sp>
      <p:sp>
        <p:nvSpPr>
          <p:cNvPr id="4" name="Segnaposto piè di pagina 3">
            <a:extLst>
              <a:ext uri="{FF2B5EF4-FFF2-40B4-BE49-F238E27FC236}">
                <a16:creationId xmlns:a16="http://schemas.microsoft.com/office/drawing/2014/main" id="{7DB8C73E-943D-C742-A7A5-CD7A0373CDDF}"/>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3698482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35696" y="476672"/>
            <a:ext cx="4608512" cy="4708980"/>
          </a:xfrm>
          <a:prstGeom prst="rect">
            <a:avLst/>
          </a:prstGeom>
        </p:spPr>
        <p:txBody>
          <a:bodyPr wrap="square">
            <a:spAutoFit/>
          </a:bodyPr>
          <a:lstStyle/>
          <a:p>
            <a:r>
              <a:rPr lang="it-IT" sz="1200" b="1" dirty="0">
                <a:solidFill>
                  <a:srgbClr val="1F7EE7"/>
                </a:solidFill>
              </a:rPr>
              <a:t>BIBLIOGRAFIA </a:t>
            </a:r>
          </a:p>
          <a:p>
            <a:endParaRPr lang="it-IT" sz="1200" dirty="0"/>
          </a:p>
          <a:p>
            <a:r>
              <a:rPr lang="it-IT" sz="1200" dirty="0"/>
              <a:t>Dell’Osta L., </a:t>
            </a:r>
            <a:r>
              <a:rPr lang="it-IT" sz="1200" dirty="0" err="1"/>
              <a:t>Spadaro</a:t>
            </a:r>
            <a:r>
              <a:rPr lang="it-IT" sz="1200" dirty="0"/>
              <a:t> G., </a:t>
            </a:r>
            <a:r>
              <a:rPr lang="it-IT" sz="1200" i="1" dirty="0"/>
              <a:t>Ordini di protezione contro gli abusi familiari</a:t>
            </a:r>
            <a:r>
              <a:rPr lang="it-IT" sz="1200" dirty="0"/>
              <a:t>, </a:t>
            </a:r>
            <a:r>
              <a:rPr lang="it-IT" sz="1200" dirty="0" err="1"/>
              <a:t>ilFAMILIARISTA</a:t>
            </a:r>
            <a:r>
              <a:rPr lang="it-IT" sz="1200" dirty="0"/>
              <a:t>, </a:t>
            </a:r>
            <a:r>
              <a:rPr lang="it-IT" sz="1200" dirty="0" err="1"/>
              <a:t>Giuffré</a:t>
            </a:r>
            <a:r>
              <a:rPr lang="it-IT" sz="1200" dirty="0"/>
              <a:t>, 29 maggio 2018 </a:t>
            </a:r>
          </a:p>
          <a:p>
            <a:r>
              <a:rPr lang="it-IT" sz="1200" dirty="0"/>
              <a:t>Di Lorenzo G., </a:t>
            </a:r>
            <a:r>
              <a:rPr lang="it-IT" sz="1200" i="1" dirty="0"/>
              <a:t>Gli ordini di protezione contro gli abusi familiari</a:t>
            </a:r>
            <a:r>
              <a:rPr lang="it-IT" sz="1200" dirty="0"/>
              <a:t>, in trattato di Diritto di Famiglia – </a:t>
            </a:r>
            <a:r>
              <a:rPr lang="it-IT" sz="1200" dirty="0" err="1"/>
              <a:t>Bonilini</a:t>
            </a:r>
            <a:r>
              <a:rPr lang="it-IT" sz="1200" dirty="0"/>
              <a:t>, Vol. IV, parte III, cap. XVIII, Bologna, Utet, 2016 </a:t>
            </a:r>
          </a:p>
          <a:p>
            <a:r>
              <a:rPr lang="it-IT" sz="1200" dirty="0" err="1"/>
              <a:t>Ondei</a:t>
            </a:r>
            <a:r>
              <a:rPr lang="it-IT" sz="1200" dirty="0"/>
              <a:t> G., </a:t>
            </a:r>
            <a:r>
              <a:rPr lang="it-IT" sz="1200" i="1" dirty="0"/>
              <a:t>Gli ordini di protezione : problematiche sostanziali e processuali</a:t>
            </a:r>
            <a:r>
              <a:rPr lang="it-IT" sz="1200" dirty="0"/>
              <a:t>, in Rivista AIAF 2012/2, </a:t>
            </a:r>
            <a:r>
              <a:rPr lang="it-IT" sz="1200" dirty="0" err="1"/>
              <a:t>pagg</a:t>
            </a:r>
            <a:r>
              <a:rPr lang="it-IT" sz="1200" dirty="0"/>
              <a:t>. 49ss.</a:t>
            </a:r>
          </a:p>
          <a:p>
            <a:r>
              <a:rPr lang="it-IT" sz="1200" dirty="0"/>
              <a:t>Zanasi </a:t>
            </a:r>
            <a:r>
              <a:rPr lang="it-IT" sz="1200" dirty="0" err="1"/>
              <a:t>F</a:t>
            </a:r>
            <a:r>
              <a:rPr lang="it-IT" sz="1200" dirty="0"/>
              <a:t>. M., </a:t>
            </a:r>
            <a:r>
              <a:rPr lang="it-IT" sz="1200" i="1" dirty="0"/>
              <a:t>Violenza in famiglia e </a:t>
            </a:r>
            <a:r>
              <a:rPr lang="it-IT" sz="1200" i="1" dirty="0" err="1"/>
              <a:t>stalking</a:t>
            </a:r>
            <a:r>
              <a:rPr lang="it-IT" sz="1200" i="1" dirty="0"/>
              <a:t>, </a:t>
            </a:r>
            <a:r>
              <a:rPr lang="it-IT" sz="1200" dirty="0" err="1"/>
              <a:t>Giuffré</a:t>
            </a:r>
            <a:r>
              <a:rPr lang="it-IT" sz="1200" dirty="0"/>
              <a:t>, Milano 2006 P. 405;  Zanasi  F.M.  </a:t>
            </a:r>
            <a:r>
              <a:rPr lang="it-IT" sz="1200" i="1" dirty="0"/>
              <a:t>Gli Ordini di protezione contro gli abusi familiari</a:t>
            </a:r>
            <a:r>
              <a:rPr lang="it-IT" sz="1200" dirty="0"/>
              <a:t> Milano, </a:t>
            </a:r>
            <a:r>
              <a:rPr lang="it-IT" sz="1200" dirty="0" err="1"/>
              <a:t>Giuffrè</a:t>
            </a:r>
            <a:r>
              <a:rPr lang="it-IT" sz="1200" dirty="0"/>
              <a:t> 2008, </a:t>
            </a:r>
          </a:p>
          <a:p>
            <a:r>
              <a:rPr lang="it-IT" sz="1200" dirty="0"/>
              <a:t>Branca C.M. </a:t>
            </a:r>
            <a:r>
              <a:rPr lang="it-IT" sz="1200" i="1" dirty="0"/>
              <a:t>Diritto Civile 2 la famiglia e le successioni</a:t>
            </a:r>
            <a:r>
              <a:rPr lang="it-IT" sz="1200" dirty="0"/>
              <a:t>  </a:t>
            </a:r>
            <a:r>
              <a:rPr lang="it-IT" sz="1200"/>
              <a:t>Giuffré </a:t>
            </a:r>
            <a:r>
              <a:rPr lang="it-IT" sz="1200" dirty="0"/>
              <a:t>Milano 2005 p. 522 ; </a:t>
            </a:r>
          </a:p>
          <a:p>
            <a:r>
              <a:rPr lang="it-IT" sz="1200" dirty="0" err="1"/>
              <a:t>Tovani</a:t>
            </a:r>
            <a:r>
              <a:rPr lang="it-IT" sz="1200" dirty="0"/>
              <a:t> </a:t>
            </a:r>
            <a:r>
              <a:rPr lang="it-IT" sz="1200" dirty="0" err="1"/>
              <a:t>F</a:t>
            </a:r>
            <a:r>
              <a:rPr lang="it-IT" sz="1200" dirty="0"/>
              <a:t>. </a:t>
            </a:r>
            <a:r>
              <a:rPr lang="it-IT" sz="1200" i="1" dirty="0"/>
              <a:t>Gli ordini di protezione contro gli abusi familiari: profili civilistici</a:t>
            </a:r>
            <a:r>
              <a:rPr lang="it-IT" sz="1200" dirty="0"/>
              <a:t> in  </a:t>
            </a:r>
            <a:r>
              <a:rPr lang="it-IT" sz="1200" u="sng" dirty="0">
                <a:hlinkClick r:id="rId2"/>
              </a:rPr>
              <a:t>http://www.diritto.it/pdf/28250.pdf</a:t>
            </a:r>
            <a:r>
              <a:rPr lang="it-IT" sz="1200" dirty="0"/>
              <a:t> ; </a:t>
            </a:r>
          </a:p>
          <a:p>
            <a:r>
              <a:rPr lang="it-IT" sz="1200" dirty="0"/>
              <a:t> </a:t>
            </a:r>
            <a:r>
              <a:rPr lang="it-IT" sz="1200" dirty="0" err="1"/>
              <a:t>Giacardi</a:t>
            </a:r>
            <a:r>
              <a:rPr lang="it-IT" sz="1200" dirty="0"/>
              <a:t> </a:t>
            </a:r>
            <a:r>
              <a:rPr lang="it-IT" sz="1200" dirty="0" err="1"/>
              <a:t>W</a:t>
            </a:r>
            <a:r>
              <a:rPr lang="it-IT" sz="1200" i="1" dirty="0"/>
              <a:t>. Gli ordini di protezione contro gli  abusi familiari </a:t>
            </a:r>
            <a:r>
              <a:rPr lang="it-IT" sz="1200" dirty="0"/>
              <a:t>in </a:t>
            </a:r>
            <a:r>
              <a:rPr lang="it-IT" sz="1200" u="sng" dirty="0">
                <a:hlinkClick r:id="rId3"/>
              </a:rPr>
              <a:t>www.altalex.it</a:t>
            </a:r>
            <a:r>
              <a:rPr lang="it-IT" sz="1200" dirty="0"/>
              <a:t>;  </a:t>
            </a:r>
          </a:p>
          <a:p>
            <a:r>
              <a:rPr lang="it-IT" sz="1200" dirty="0" err="1"/>
              <a:t>Ziantona</a:t>
            </a:r>
            <a:r>
              <a:rPr lang="it-IT" sz="1200" dirty="0"/>
              <a:t> V</a:t>
            </a:r>
            <a:r>
              <a:rPr lang="it-IT" sz="1200" i="1" dirty="0"/>
              <a:t>. Note sugli ordini di protezione contro gli abusi familiari</a:t>
            </a:r>
            <a:r>
              <a:rPr lang="it-IT" sz="1200" dirty="0"/>
              <a:t> in </a:t>
            </a:r>
            <a:r>
              <a:rPr lang="it-IT" sz="1200" u="sng" dirty="0">
                <a:hlinkClick r:id="rId4"/>
              </a:rPr>
              <a:t>www.teoriaestoriadeldirittoprivato.com</a:t>
            </a:r>
            <a:r>
              <a:rPr lang="it-IT" sz="1200" dirty="0"/>
              <a:t> </a:t>
            </a:r>
          </a:p>
          <a:p>
            <a:r>
              <a:rPr lang="it-IT" sz="1200" dirty="0"/>
              <a:t>Costanzo A., </a:t>
            </a:r>
            <a:r>
              <a:rPr lang="it-IT" sz="1200" i="1" dirty="0"/>
              <a:t>Ordini di protezione contro gli abusi familiari</a:t>
            </a:r>
            <a:r>
              <a:rPr lang="it-IT" sz="1200" dirty="0"/>
              <a:t>, </a:t>
            </a:r>
            <a:r>
              <a:rPr lang="it-IT" sz="1200" dirty="0" err="1"/>
              <a:t>Fam.Pers.Succ</a:t>
            </a:r>
            <a:r>
              <a:rPr lang="it-IT" sz="1200" dirty="0"/>
              <a:t>. 2009, 7, p.660</a:t>
            </a:r>
          </a:p>
          <a:p>
            <a:endParaRPr lang="it-IT" dirty="0"/>
          </a:p>
          <a:p>
            <a:endParaRPr lang="it-IT" dirty="0"/>
          </a:p>
        </p:txBody>
      </p:sp>
      <p:sp>
        <p:nvSpPr>
          <p:cNvPr id="3" name="Segnaposto piè di pagina 2">
            <a:extLst>
              <a:ext uri="{FF2B5EF4-FFF2-40B4-BE49-F238E27FC236}">
                <a16:creationId xmlns:a16="http://schemas.microsoft.com/office/drawing/2014/main" id="{0D44CB9E-A861-2E4C-8E7F-7481CB671824}"/>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332756034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0721" y="478232"/>
            <a:ext cx="527559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973321" y="1053711"/>
            <a:ext cx="4229246" cy="1424446"/>
          </a:xfrm>
        </p:spPr>
        <p:txBody>
          <a:bodyPr>
            <a:normAutofit/>
          </a:bodyPr>
          <a:lstStyle/>
          <a:p>
            <a:r>
              <a:rPr lang="it-IT" dirty="0">
                <a:solidFill>
                  <a:srgbClr val="FFFFFF"/>
                </a:solidFill>
              </a:rPr>
              <a:t>		</a:t>
            </a:r>
            <a:r>
              <a:rPr lang="it-IT" b="1" dirty="0">
                <a:solidFill>
                  <a:srgbClr val="FFFFFF"/>
                </a:solidFill>
              </a:rPr>
              <a:t>io avrei finito …</a:t>
            </a:r>
          </a:p>
        </p:txBody>
      </p:sp>
      <p:pic>
        <p:nvPicPr>
          <p:cNvPr id="8" name="Immagine 7" descr="stk19951boj.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624" y="478232"/>
            <a:ext cx="2036628" cy="2789902"/>
          </a:xfrm>
          <a:prstGeom prst="rect">
            <a:avLst/>
          </a:prstGeom>
        </p:spPr>
      </p:pic>
      <p:cxnSp>
        <p:nvCxnSpPr>
          <p:cNvPr id="20" name="Straight Connector 19">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2573" y="2639023"/>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6" name="Immagine 5" descr="ED00008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414" y="3703516"/>
            <a:ext cx="2747048" cy="2561621"/>
          </a:xfrm>
          <a:prstGeom prst="rect">
            <a:avLst/>
          </a:prstGeom>
        </p:spPr>
      </p:pic>
      <p:sp>
        <p:nvSpPr>
          <p:cNvPr id="4" name="Segnaposto contenuto 3">
            <a:extLst>
              <a:ext uri="{FF2B5EF4-FFF2-40B4-BE49-F238E27FC236}">
                <a16:creationId xmlns:a16="http://schemas.microsoft.com/office/drawing/2014/main" id="{95C9956A-95FF-CF4B-9013-AD03366E6B6E}"/>
              </a:ext>
            </a:extLst>
          </p:cNvPr>
          <p:cNvSpPr>
            <a:spLocks noGrp="1"/>
          </p:cNvSpPr>
          <p:nvPr>
            <p:ph idx="1"/>
          </p:nvPr>
        </p:nvSpPr>
        <p:spPr>
          <a:xfrm>
            <a:off x="3973321" y="2799889"/>
            <a:ext cx="4310390" cy="2987543"/>
          </a:xfrm>
        </p:spPr>
        <p:txBody>
          <a:bodyPr anchor="t">
            <a:normAutofit/>
          </a:bodyPr>
          <a:lstStyle/>
          <a:p>
            <a:pPr marL="0" indent="0">
              <a:buNone/>
            </a:pPr>
            <a:r>
              <a:rPr lang="it-IT" sz="1900" dirty="0">
                <a:solidFill>
                  <a:srgbClr val="FFFFFF"/>
                </a:solidFill>
              </a:rPr>
              <a:t>GRAZIE DELL’ATTENZIONE</a:t>
            </a:r>
          </a:p>
          <a:p>
            <a:pPr marL="0" indent="0">
              <a:buNone/>
            </a:pPr>
            <a:endParaRPr lang="it-IT" sz="1900" dirty="0">
              <a:solidFill>
                <a:srgbClr val="FFFFFF"/>
              </a:solidFill>
            </a:endParaRPr>
          </a:p>
          <a:p>
            <a:pPr marL="36900" indent="0">
              <a:buNone/>
            </a:pPr>
            <a:r>
              <a:rPr lang="it-IT" sz="1900" dirty="0">
                <a:solidFill>
                  <a:srgbClr val="FFFFFF"/>
                </a:solidFill>
              </a:rPr>
              <a:t>AVV. CINZIA CALABRESE</a:t>
            </a:r>
          </a:p>
          <a:p>
            <a:pPr marL="36900" indent="0">
              <a:buNone/>
            </a:pPr>
            <a:r>
              <a:rPr lang="en-US" sz="1900" dirty="0">
                <a:solidFill>
                  <a:srgbClr val="FFFFFF"/>
                </a:solidFill>
              </a:rPr>
              <a:t>Viale Regina Margherita n. 30</a:t>
            </a:r>
            <a:br>
              <a:rPr lang="en-US" sz="1900" dirty="0">
                <a:solidFill>
                  <a:srgbClr val="FFFFFF"/>
                </a:solidFill>
              </a:rPr>
            </a:br>
            <a:r>
              <a:rPr lang="en-US" sz="1900" dirty="0">
                <a:solidFill>
                  <a:srgbClr val="FFFFFF"/>
                </a:solidFill>
              </a:rPr>
              <a:t>20122 MILANO</a:t>
            </a:r>
            <a:br>
              <a:rPr lang="en-US" sz="1900" dirty="0">
                <a:solidFill>
                  <a:srgbClr val="FFFFFF"/>
                </a:solidFill>
              </a:rPr>
            </a:br>
            <a:r>
              <a:rPr lang="en-US" sz="1900" dirty="0">
                <a:solidFill>
                  <a:srgbClr val="FFFFFF"/>
                </a:solidFill>
              </a:rPr>
              <a:t>Tel. +39 02.45.47.28.38/39 </a:t>
            </a:r>
            <a:br>
              <a:rPr lang="en-US" sz="1900" dirty="0">
                <a:solidFill>
                  <a:srgbClr val="FFFFFF"/>
                </a:solidFill>
              </a:rPr>
            </a:br>
            <a:r>
              <a:rPr lang="en-US" sz="1900" dirty="0">
                <a:solidFill>
                  <a:srgbClr val="FFFFFF"/>
                </a:solidFill>
              </a:rPr>
              <a:t>Fax +39 02.45.47.25.88</a:t>
            </a:r>
            <a:br>
              <a:rPr lang="en-US" sz="1900" dirty="0">
                <a:solidFill>
                  <a:srgbClr val="FFFFFF"/>
                </a:solidFill>
              </a:rPr>
            </a:br>
            <a:r>
              <a:rPr lang="en-US" sz="1900" dirty="0" err="1">
                <a:solidFill>
                  <a:srgbClr val="FFFFFF"/>
                </a:solidFill>
              </a:rPr>
              <a:t>e.mail</a:t>
            </a:r>
            <a:r>
              <a:rPr lang="en-US" sz="1900" dirty="0">
                <a:solidFill>
                  <a:srgbClr val="FFFFFF"/>
                </a:solidFill>
              </a:rPr>
              <a:t>: </a:t>
            </a:r>
            <a:r>
              <a:rPr lang="en-US" sz="1900" u="sng" dirty="0">
                <a:solidFill>
                  <a:srgbClr val="FFFFFF"/>
                </a:solidFill>
                <a:hlinkClick r:id="rId4"/>
              </a:rPr>
              <a:t>cinzia.calabrese@cinlex.it</a:t>
            </a:r>
            <a:endParaRPr lang="it-IT" sz="1900" dirty="0">
              <a:solidFill>
                <a:srgbClr val="FFFFFF"/>
              </a:solidFill>
            </a:endParaRPr>
          </a:p>
          <a:p>
            <a:pPr marL="0" indent="0">
              <a:buNone/>
            </a:pPr>
            <a:endParaRPr lang="it-IT" sz="1900" dirty="0">
              <a:solidFill>
                <a:srgbClr val="FFFFFF"/>
              </a:solidFill>
            </a:endParaRPr>
          </a:p>
        </p:txBody>
      </p:sp>
      <p:sp>
        <p:nvSpPr>
          <p:cNvPr id="7" name="Segnaposto piè di pagina 6">
            <a:extLst>
              <a:ext uri="{FF2B5EF4-FFF2-40B4-BE49-F238E27FC236}">
                <a16:creationId xmlns:a16="http://schemas.microsoft.com/office/drawing/2014/main" id="{C8AA3BDD-D63F-AA4B-B89E-95AB8CE67904}"/>
              </a:ext>
            </a:extLst>
          </p:cNvPr>
          <p:cNvSpPr>
            <a:spLocks noGrp="1"/>
          </p:cNvSpPr>
          <p:nvPr>
            <p:ph type="ftr" sz="quarter" idx="11"/>
          </p:nvPr>
        </p:nvSpPr>
        <p:spPr/>
        <p:txBody>
          <a:bodyPr/>
          <a:lstStyle/>
          <a:p>
            <a:r>
              <a:rPr lang="it-IT"/>
              <a:t>Avv. Cinzia Calabrese</a:t>
            </a:r>
          </a:p>
        </p:txBody>
      </p:sp>
    </p:spTree>
    <p:extLst>
      <p:ext uri="{BB962C8B-B14F-4D97-AF65-F5344CB8AC3E}">
        <p14:creationId xmlns:p14="http://schemas.microsoft.com/office/powerpoint/2010/main" val="19549660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5599</Words>
  <Application>Microsoft Macintosh PowerPoint</Application>
  <PresentationFormat>Presentazione su schermo (4:3)</PresentationFormat>
  <Paragraphs>399</Paragraphs>
  <Slides>92</Slides>
  <Notes>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92</vt:i4>
      </vt:variant>
    </vt:vector>
  </HeadingPairs>
  <TitlesOfParts>
    <vt:vector size="99" baseType="lpstr">
      <vt:lpstr>Arial</vt:lpstr>
      <vt:lpstr>Calibri</vt:lpstr>
      <vt:lpstr>Calibri Light</vt:lpstr>
      <vt:lpstr>Times New Roman</vt:lpstr>
      <vt:lpstr>Trebuchet MS</vt:lpstr>
      <vt:lpstr>Wingdings</vt:lpstr>
      <vt:lpstr>Tema di Office</vt:lpstr>
      <vt:lpstr>Presentazione standard di PowerPoint</vt:lpstr>
      <vt:lpstr>violenza</vt:lpstr>
      <vt:lpstr>DICHIARAZIONE sulla eliminazione violenza contro le donne - ONU</vt:lpstr>
      <vt:lpstr>Presentazione standard di PowerPoint</vt:lpstr>
      <vt:lpstr>Presentazione standard di PowerPoint</vt:lpstr>
      <vt:lpstr>CONVENZIONE ISTANBUL </vt:lpstr>
      <vt:lpstr>Convenzione di ISTANBUL </vt:lpstr>
      <vt:lpstr>ART. 3 violazione diritti umani </vt:lpstr>
      <vt:lpstr>Definizione Violenza domestica</vt:lpstr>
      <vt:lpstr>Violenza di genere</vt:lpstr>
      <vt:lpstr>DIRITTO interno </vt:lpstr>
      <vt:lpstr>Art. 4 L. “femminicidio”</vt:lpstr>
      <vt:lpstr>Permesso di soggiorno per finalità umanitarie </vt:lpstr>
      <vt:lpstr>  I TIPI DI VIOLENZA   SOGGETTIVO – OGGETTIVO  </vt:lpstr>
      <vt:lpstr>OGGETTIVO</vt:lpstr>
      <vt:lpstr>Presentazione standard di PowerPoint</vt:lpstr>
      <vt:lpstr>Presentazione standard di PowerPoint</vt:lpstr>
      <vt:lpstr>Presentazione standard di PowerPoint</vt:lpstr>
      <vt:lpstr>Presentazione standard di PowerPoint</vt:lpstr>
      <vt:lpstr>         </vt:lpstr>
      <vt:lpstr>EURES </vt:lpstr>
      <vt:lpstr>  civile e penale </vt:lpstr>
      <vt:lpstr>Corte Cost., sentenza 5 novembre 2015 n. 220</vt:lpstr>
      <vt:lpstr>   La Legge n.76/2016 Art. 1.    (Regolamentazione delle unioni civili tra persone dello stesso sesso e   disciplina delle convivenze)  </vt:lpstr>
      <vt:lpstr>Gli ordini di protezione </vt:lpstr>
      <vt:lpstr>Presentazione standard di PowerPoint</vt:lpstr>
      <vt:lpstr>Istanza di parte   -    Decreto </vt:lpstr>
      <vt:lpstr>Art. 342-bis c.c.</vt:lpstr>
      <vt:lpstr>APPLICAZIONE </vt:lpstr>
      <vt:lpstr>Presupposti abuso familiare</vt:lpstr>
      <vt:lpstr>Illiceità del comportamento </vt:lpstr>
      <vt:lpstr>Relazione familiare </vt:lpstr>
      <vt:lpstr>Presentazione standard di PowerPoint</vt:lpstr>
      <vt:lpstr>convivenza</vt:lpstr>
      <vt:lpstr>Presentazione standard di PowerPoint</vt:lpstr>
      <vt:lpstr>Art. 342bis c.c.</vt:lpstr>
      <vt:lpstr>Condotta gravemente pregiudizievole all’integrità fisica, morale o alla libertà personale </vt:lpstr>
      <vt:lpstr>condotta pregiudizievole </vt:lpstr>
      <vt:lpstr>“abuso familiare” </vt:lpstr>
      <vt:lpstr>L’integrità fisica e morale </vt:lpstr>
      <vt:lpstr>Presentazione standard di PowerPoint</vt:lpstr>
      <vt:lpstr>Integrità morale </vt:lpstr>
      <vt:lpstr>La libertà</vt:lpstr>
      <vt:lpstr>integrano la condotta di cui all’art. 342bis c.c.</vt:lpstr>
      <vt:lpstr>La GRAVITA’ del pregiudizio </vt:lpstr>
      <vt:lpstr>Presentazione standard di PowerPoint</vt:lpstr>
      <vt:lpstr>Presentazione standard di PowerPoint</vt:lpstr>
      <vt:lpstr>Violenza assistita </vt:lpstr>
      <vt:lpstr>Tribunale di Reggio Emilia </vt:lpstr>
      <vt:lpstr>Il contenuto degli ordini di protezione – art. 342 ter c.c. </vt:lpstr>
      <vt:lpstr>2° comma </vt:lpstr>
      <vt:lpstr>Contenuto degli ordini di protezione è TIPICO</vt:lpstr>
      <vt:lpstr>CONTENUTO NECESSARIO </vt:lpstr>
      <vt:lpstr>CONTENUTO EVENTUALE (“ove occorra”) </vt:lpstr>
      <vt:lpstr>Art. 736 bis cpc  Provvedimenti di adozione degli ordini di protezione contro gli abusi familiari </vt:lpstr>
      <vt:lpstr>Eccezione di incompetenza rilevabile d’ufficio </vt:lpstr>
      <vt:lpstr>Presentazione standard di PowerPoint</vt:lpstr>
      <vt:lpstr>Fase successiva del procedimento </vt:lpstr>
      <vt:lpstr>Presentazione standard di PowerPoint</vt:lpstr>
      <vt:lpstr>  DURATA </vt:lpstr>
      <vt:lpstr>IMPUGNAZIONI </vt:lpstr>
      <vt:lpstr>Presentazione standard di PowerPoint</vt:lpstr>
      <vt:lpstr>Ammissibile ricorso ex art. 111 Cost.? </vt:lpstr>
      <vt:lpstr>CODICE ROSSO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FAC SIMILE  Tribunale civile di …  Ricorso ex artt. 342bis e ter c.c.</vt:lpstr>
      <vt:lpstr>Diritto </vt:lpstr>
      <vt:lpstr>L’assoluta necessità di provvedere inaudita altera parte</vt:lpstr>
      <vt:lpstr>regolamentazione incontri, anche in luogo neutro, tra pd./figli</vt:lpstr>
      <vt:lpstr>Richiesta contributo economico </vt:lpstr>
      <vt:lpstr>Presentazione standard di PowerPoint</vt:lpstr>
      <vt:lpstr>Presentazione standard di PowerPoint</vt:lpstr>
      <vt:lpstr>Presentazione standard di PowerPoint</vt:lpstr>
      <vt:lpstr>in via istruttoria        </vt:lpstr>
      <vt:lpstr>Presentazione standard di PowerPoint</vt:lpstr>
      <vt:lpstr>  io avrei finito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Avv. Gloria Musumeci</dc:creator>
  <cp:lastModifiedBy>Avv. Gloria Musumeci</cp:lastModifiedBy>
  <cp:revision>1</cp:revision>
  <dcterms:created xsi:type="dcterms:W3CDTF">2019-10-14T15:55:59Z</dcterms:created>
  <dcterms:modified xsi:type="dcterms:W3CDTF">2019-10-14T15:57:50Z</dcterms:modified>
</cp:coreProperties>
</file>